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305" r:id="rId2"/>
    <p:sldId id="294" r:id="rId3"/>
    <p:sldId id="336" r:id="rId4"/>
    <p:sldId id="322" r:id="rId5"/>
    <p:sldId id="333" r:id="rId6"/>
    <p:sldId id="334" r:id="rId7"/>
    <p:sldId id="325" r:id="rId8"/>
    <p:sldId id="335" r:id="rId9"/>
    <p:sldId id="316" r:id="rId10"/>
  </p:sldIdLst>
  <p:sldSz cx="9144000" cy="6858000" type="screen4x3"/>
  <p:notesSz cx="6858000" cy="1001395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D9EC"/>
    <a:srgbClr val="A6BFDE"/>
    <a:srgbClr val="F7432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500063"/>
          </a:xfrm>
          <a:prstGeom prst="rect">
            <a:avLst/>
          </a:prstGeom>
          <a:noFill/>
          <a:ln w="9525">
            <a:noFill/>
            <a:miter lim="800000"/>
            <a:headEnd/>
            <a:tailEnd/>
          </a:ln>
        </p:spPr>
        <p:txBody>
          <a:bodyPr vert="horz" wrap="square" lIns="92528" tIns="46264" rIns="92528" bIns="46264" numCol="1" anchor="t" anchorCtr="0" compatLnSpc="1">
            <a:prstTxWarp prst="textNoShape">
              <a:avLst/>
            </a:prstTxWarp>
          </a:bodyPr>
          <a:lstStyle>
            <a:lvl1pPr defTabSz="925513">
              <a:defRPr sz="1200"/>
            </a:lvl1pPr>
          </a:lstStyle>
          <a:p>
            <a:endParaRPr lang="es-GT"/>
          </a:p>
        </p:txBody>
      </p:sp>
      <p:sp>
        <p:nvSpPr>
          <p:cNvPr id="74755" name="Rectangle 3"/>
          <p:cNvSpPr>
            <a:spLocks noGrp="1" noChangeArrowheads="1"/>
          </p:cNvSpPr>
          <p:nvPr>
            <p:ph type="dt" sz="quarter" idx="1"/>
          </p:nvPr>
        </p:nvSpPr>
        <p:spPr bwMode="auto">
          <a:xfrm>
            <a:off x="3884613" y="0"/>
            <a:ext cx="2971800" cy="500063"/>
          </a:xfrm>
          <a:prstGeom prst="rect">
            <a:avLst/>
          </a:prstGeom>
          <a:noFill/>
          <a:ln w="9525">
            <a:noFill/>
            <a:miter lim="800000"/>
            <a:headEnd/>
            <a:tailEnd/>
          </a:ln>
        </p:spPr>
        <p:txBody>
          <a:bodyPr vert="horz" wrap="square" lIns="92528" tIns="46264" rIns="92528" bIns="46264" numCol="1" anchor="t" anchorCtr="0" compatLnSpc="1">
            <a:prstTxWarp prst="textNoShape">
              <a:avLst/>
            </a:prstTxWarp>
          </a:bodyPr>
          <a:lstStyle>
            <a:lvl1pPr algn="r" defTabSz="925513">
              <a:defRPr sz="1200"/>
            </a:lvl1pPr>
          </a:lstStyle>
          <a:p>
            <a:endParaRPr lang="es-GT"/>
          </a:p>
        </p:txBody>
      </p:sp>
      <p:sp>
        <p:nvSpPr>
          <p:cNvPr id="74756" name="Rectangle 4"/>
          <p:cNvSpPr>
            <a:spLocks noGrp="1" noChangeArrowheads="1"/>
          </p:cNvSpPr>
          <p:nvPr>
            <p:ph type="ftr" sz="quarter" idx="2"/>
          </p:nvPr>
        </p:nvSpPr>
        <p:spPr bwMode="auto">
          <a:xfrm>
            <a:off x="0" y="9512300"/>
            <a:ext cx="2971800" cy="500063"/>
          </a:xfrm>
          <a:prstGeom prst="rect">
            <a:avLst/>
          </a:prstGeom>
          <a:noFill/>
          <a:ln w="9525">
            <a:noFill/>
            <a:miter lim="800000"/>
            <a:headEnd/>
            <a:tailEnd/>
          </a:ln>
        </p:spPr>
        <p:txBody>
          <a:bodyPr vert="horz" wrap="square" lIns="92528" tIns="46264" rIns="92528" bIns="46264" numCol="1" anchor="b" anchorCtr="0" compatLnSpc="1">
            <a:prstTxWarp prst="textNoShape">
              <a:avLst/>
            </a:prstTxWarp>
          </a:bodyPr>
          <a:lstStyle>
            <a:lvl1pPr defTabSz="925513">
              <a:defRPr sz="1200"/>
            </a:lvl1pPr>
          </a:lstStyle>
          <a:p>
            <a:endParaRPr lang="es-GT"/>
          </a:p>
        </p:txBody>
      </p:sp>
      <p:sp>
        <p:nvSpPr>
          <p:cNvPr id="74757" name="Rectangle 5"/>
          <p:cNvSpPr>
            <a:spLocks noGrp="1" noChangeArrowheads="1"/>
          </p:cNvSpPr>
          <p:nvPr>
            <p:ph type="sldNum" sz="quarter" idx="3"/>
          </p:nvPr>
        </p:nvSpPr>
        <p:spPr bwMode="auto">
          <a:xfrm>
            <a:off x="3884613" y="9512300"/>
            <a:ext cx="2971800" cy="500063"/>
          </a:xfrm>
          <a:prstGeom prst="rect">
            <a:avLst/>
          </a:prstGeom>
          <a:noFill/>
          <a:ln w="9525">
            <a:noFill/>
            <a:miter lim="800000"/>
            <a:headEnd/>
            <a:tailEnd/>
          </a:ln>
        </p:spPr>
        <p:txBody>
          <a:bodyPr vert="horz" wrap="square" lIns="92528" tIns="46264" rIns="92528" bIns="46264" numCol="1" anchor="b" anchorCtr="0" compatLnSpc="1">
            <a:prstTxWarp prst="textNoShape">
              <a:avLst/>
            </a:prstTxWarp>
          </a:bodyPr>
          <a:lstStyle>
            <a:lvl1pPr algn="r" defTabSz="925513">
              <a:defRPr sz="1200"/>
            </a:lvl1pPr>
          </a:lstStyle>
          <a:p>
            <a:fld id="{87C02536-CB7D-4600-8536-2F7120548588}"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500063"/>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lvl1pPr defTabSz="925513" eaLnBrk="0" hangingPunct="0">
              <a:defRPr sz="1200"/>
            </a:lvl1pPr>
          </a:lstStyle>
          <a:p>
            <a:endParaRPr lang="es-ES"/>
          </a:p>
        </p:txBody>
      </p:sp>
      <p:sp>
        <p:nvSpPr>
          <p:cNvPr id="29699" name="Rectangle 3"/>
          <p:cNvSpPr>
            <a:spLocks noGrp="1" noChangeArrowheads="1"/>
          </p:cNvSpPr>
          <p:nvPr>
            <p:ph type="dt" idx="1"/>
          </p:nvPr>
        </p:nvSpPr>
        <p:spPr bwMode="auto">
          <a:xfrm>
            <a:off x="3884613" y="0"/>
            <a:ext cx="2971800" cy="500063"/>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lvl1pPr algn="r" defTabSz="925513" eaLnBrk="0" hangingPunct="0">
              <a:defRPr sz="1200"/>
            </a:lvl1pPr>
          </a:lstStyle>
          <a:p>
            <a:fld id="{3C17BF12-C639-4155-9552-0B741C17F8B1}" type="datetimeFigureOut">
              <a:rPr lang="es-ES"/>
              <a:pPr/>
              <a:t>27/06/2011</a:t>
            </a:fld>
            <a:endParaRPr lang="es-ES"/>
          </a:p>
        </p:txBody>
      </p:sp>
      <p:sp>
        <p:nvSpPr>
          <p:cNvPr id="29700" name="Rectangle 4"/>
          <p:cNvSpPr>
            <a:spLocks noGrp="1" noRot="1" noChangeAspect="1" noChangeArrowheads="1" noTextEdit="1"/>
          </p:cNvSpPr>
          <p:nvPr>
            <p:ph type="sldImg" idx="2"/>
          </p:nvPr>
        </p:nvSpPr>
        <p:spPr bwMode="auto">
          <a:xfrm>
            <a:off x="925513" y="752475"/>
            <a:ext cx="5006975" cy="3754438"/>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757738"/>
            <a:ext cx="5486400" cy="4505325"/>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9702" name="Rectangle 6"/>
          <p:cNvSpPr>
            <a:spLocks noGrp="1" noChangeArrowheads="1"/>
          </p:cNvSpPr>
          <p:nvPr>
            <p:ph type="ftr" sz="quarter" idx="4"/>
          </p:nvPr>
        </p:nvSpPr>
        <p:spPr bwMode="auto">
          <a:xfrm>
            <a:off x="0" y="9512300"/>
            <a:ext cx="2971800" cy="500063"/>
          </a:xfrm>
          <a:prstGeom prst="rect">
            <a:avLst/>
          </a:prstGeom>
          <a:noFill/>
          <a:ln w="9525">
            <a:noFill/>
            <a:miter lim="800000"/>
            <a:headEnd/>
            <a:tailEnd/>
          </a:ln>
          <a:effectLst/>
        </p:spPr>
        <p:txBody>
          <a:bodyPr vert="horz" wrap="square" lIns="92528" tIns="46264" rIns="92528" bIns="46264" numCol="1" anchor="b" anchorCtr="0" compatLnSpc="1">
            <a:prstTxWarp prst="textNoShape">
              <a:avLst/>
            </a:prstTxWarp>
          </a:bodyPr>
          <a:lstStyle>
            <a:lvl1pPr defTabSz="925513" eaLnBrk="0" hangingPunct="0">
              <a:defRPr sz="1200"/>
            </a:lvl1pPr>
          </a:lstStyle>
          <a:p>
            <a:endParaRPr lang="es-ES"/>
          </a:p>
        </p:txBody>
      </p:sp>
      <p:sp>
        <p:nvSpPr>
          <p:cNvPr id="29703" name="Rectangle 7"/>
          <p:cNvSpPr>
            <a:spLocks noGrp="1" noChangeArrowheads="1"/>
          </p:cNvSpPr>
          <p:nvPr>
            <p:ph type="sldNum" sz="quarter" idx="5"/>
          </p:nvPr>
        </p:nvSpPr>
        <p:spPr bwMode="auto">
          <a:xfrm>
            <a:off x="3884613" y="9512300"/>
            <a:ext cx="2971800" cy="500063"/>
          </a:xfrm>
          <a:prstGeom prst="rect">
            <a:avLst/>
          </a:prstGeom>
          <a:noFill/>
          <a:ln w="9525">
            <a:noFill/>
            <a:miter lim="800000"/>
            <a:headEnd/>
            <a:tailEnd/>
          </a:ln>
          <a:effectLst/>
        </p:spPr>
        <p:txBody>
          <a:bodyPr vert="horz" wrap="square" lIns="92528" tIns="46264" rIns="92528" bIns="46264" numCol="1" anchor="b" anchorCtr="0" compatLnSpc="1">
            <a:prstTxWarp prst="textNoShape">
              <a:avLst/>
            </a:prstTxWarp>
          </a:bodyPr>
          <a:lstStyle>
            <a:lvl1pPr algn="r" defTabSz="925513" eaLnBrk="0" hangingPunct="0">
              <a:defRPr sz="1200"/>
            </a:lvl1pPr>
          </a:lstStyle>
          <a:p>
            <a:fld id="{A7CE36C9-3B64-4161-AB32-F174FDD8B549}"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a:xfrm>
            <a:off x="927100" y="752475"/>
            <a:ext cx="5005388" cy="3754438"/>
          </a:xfrm>
          <a:ln/>
        </p:spPr>
      </p:sp>
      <p:sp>
        <p:nvSpPr>
          <p:cNvPr id="30723" name="2 Marcador de notas"/>
          <p:cNvSpPr>
            <a:spLocks noGrp="1"/>
          </p:cNvSpPr>
          <p:nvPr>
            <p:ph type="body" idx="1"/>
          </p:nvPr>
        </p:nvSpPr>
        <p:spPr/>
        <p:txBody>
          <a:bodyPr/>
          <a:lstStyle/>
          <a:p>
            <a:pPr>
              <a:spcBef>
                <a:spcPct val="0"/>
              </a:spcBef>
            </a:pPr>
            <a:endParaRPr lang="es-GT"/>
          </a:p>
        </p:txBody>
      </p:sp>
      <p:sp>
        <p:nvSpPr>
          <p:cNvPr id="26627" name="3 Marcador de número de diapositiva"/>
          <p:cNvSpPr txBox="1">
            <a:spLocks noGrp="1"/>
          </p:cNvSpPr>
          <p:nvPr/>
        </p:nvSpPr>
        <p:spPr bwMode="auto">
          <a:xfrm>
            <a:off x="3884613" y="9512300"/>
            <a:ext cx="2971800" cy="500063"/>
          </a:xfrm>
          <a:prstGeom prst="rect">
            <a:avLst/>
          </a:prstGeom>
          <a:noFill/>
          <a:ln w="9525">
            <a:noFill/>
            <a:miter lim="800000"/>
            <a:headEnd/>
            <a:tailEnd/>
          </a:ln>
        </p:spPr>
        <p:txBody>
          <a:bodyPr lIns="92528" tIns="46264" rIns="92528" bIns="46264" anchor="b"/>
          <a:lstStyle/>
          <a:p>
            <a:pPr algn="r" defTabSz="925513"/>
            <a:fld id="{64C77029-19BD-4499-9133-7737286727A2}" type="slidenum">
              <a:rPr lang="es-GT" sz="1200">
                <a:latin typeface="Calibri" pitchFamily="34" charset="0"/>
              </a:rPr>
              <a:pPr algn="r" defTabSz="925513"/>
              <a:t>8</a:t>
            </a:fld>
            <a:endParaRPr lang="es-GT"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endParaRPr lang="es-GT"/>
          </a:p>
        </p:txBody>
      </p:sp>
      <p:sp>
        <p:nvSpPr>
          <p:cNvPr id="5" name="4 Marcador de pie de página"/>
          <p:cNvSpPr>
            <a:spLocks noGrp="1"/>
          </p:cNvSpPr>
          <p:nvPr>
            <p:ph type="ftr" sz="quarter" idx="11"/>
          </p:nvPr>
        </p:nvSpPr>
        <p:spPr/>
        <p:txBody>
          <a:bodyPr/>
          <a:lstStyle>
            <a:lvl1pPr>
              <a:defRPr/>
            </a:lvl1pPr>
          </a:lstStyle>
          <a:p>
            <a:pPr>
              <a:defRPr/>
            </a:pPr>
            <a:endParaRPr lang="es-GT"/>
          </a:p>
        </p:txBody>
      </p:sp>
      <p:sp>
        <p:nvSpPr>
          <p:cNvPr id="6" name="5 Marcador de número de diapositiva"/>
          <p:cNvSpPr>
            <a:spLocks noGrp="1"/>
          </p:cNvSpPr>
          <p:nvPr>
            <p:ph type="sldNum" sz="quarter" idx="12"/>
          </p:nvPr>
        </p:nvSpPr>
        <p:spPr/>
        <p:txBody>
          <a:bodyPr/>
          <a:lstStyle>
            <a:lvl1pPr>
              <a:defRPr/>
            </a:lvl1pPr>
          </a:lstStyle>
          <a:p>
            <a:pPr>
              <a:defRPr/>
            </a:pPr>
            <a:fld id="{198F0F19-EE6D-48B1-ABD4-12716F0FCF36}" type="slidenum">
              <a:rPr lang="es-GT"/>
              <a:pPr>
                <a:defRPr/>
              </a:pPr>
              <a:t>‹Nº›</a:t>
            </a:fld>
            <a:endParaRPr lang="es-G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GT"/>
          </a:p>
        </p:txBody>
      </p:sp>
      <p:sp>
        <p:nvSpPr>
          <p:cNvPr id="5" name="4 Marcador de pie de página"/>
          <p:cNvSpPr>
            <a:spLocks noGrp="1"/>
          </p:cNvSpPr>
          <p:nvPr>
            <p:ph type="ftr" sz="quarter" idx="11"/>
          </p:nvPr>
        </p:nvSpPr>
        <p:spPr/>
        <p:txBody>
          <a:bodyPr/>
          <a:lstStyle>
            <a:lvl1pPr>
              <a:defRPr/>
            </a:lvl1pPr>
          </a:lstStyle>
          <a:p>
            <a:pPr>
              <a:defRPr/>
            </a:pPr>
            <a:endParaRPr lang="es-GT"/>
          </a:p>
        </p:txBody>
      </p:sp>
      <p:sp>
        <p:nvSpPr>
          <p:cNvPr id="6" name="5 Marcador de número de diapositiva"/>
          <p:cNvSpPr>
            <a:spLocks noGrp="1"/>
          </p:cNvSpPr>
          <p:nvPr>
            <p:ph type="sldNum" sz="quarter" idx="12"/>
          </p:nvPr>
        </p:nvSpPr>
        <p:spPr/>
        <p:txBody>
          <a:bodyPr/>
          <a:lstStyle>
            <a:lvl1pPr>
              <a:defRPr/>
            </a:lvl1pPr>
          </a:lstStyle>
          <a:p>
            <a:pPr>
              <a:defRPr/>
            </a:pPr>
            <a:fld id="{72F8BCC4-B17D-4AAD-B358-317919EA2199}" type="slidenum">
              <a:rPr lang="es-GT"/>
              <a:pPr>
                <a:defRPr/>
              </a:pPr>
              <a:t>‹Nº›</a:t>
            </a:fld>
            <a:endParaRPr lang="es-G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GT"/>
          </a:p>
        </p:txBody>
      </p:sp>
      <p:sp>
        <p:nvSpPr>
          <p:cNvPr id="5" name="4 Marcador de pie de página"/>
          <p:cNvSpPr>
            <a:spLocks noGrp="1"/>
          </p:cNvSpPr>
          <p:nvPr>
            <p:ph type="ftr" sz="quarter" idx="11"/>
          </p:nvPr>
        </p:nvSpPr>
        <p:spPr/>
        <p:txBody>
          <a:bodyPr/>
          <a:lstStyle>
            <a:lvl1pPr>
              <a:defRPr/>
            </a:lvl1pPr>
          </a:lstStyle>
          <a:p>
            <a:pPr>
              <a:defRPr/>
            </a:pPr>
            <a:endParaRPr lang="es-GT"/>
          </a:p>
        </p:txBody>
      </p:sp>
      <p:sp>
        <p:nvSpPr>
          <p:cNvPr id="6" name="5 Marcador de número de diapositiva"/>
          <p:cNvSpPr>
            <a:spLocks noGrp="1"/>
          </p:cNvSpPr>
          <p:nvPr>
            <p:ph type="sldNum" sz="quarter" idx="12"/>
          </p:nvPr>
        </p:nvSpPr>
        <p:spPr/>
        <p:txBody>
          <a:bodyPr/>
          <a:lstStyle>
            <a:lvl1pPr>
              <a:defRPr/>
            </a:lvl1pPr>
          </a:lstStyle>
          <a:p>
            <a:pPr>
              <a:defRPr/>
            </a:pPr>
            <a:fld id="{57CC3094-462A-4625-A845-41D080712766}" type="slidenum">
              <a:rPr lang="es-GT"/>
              <a:pPr>
                <a:defRPr/>
              </a:pPr>
              <a:t>‹Nº›</a:t>
            </a:fld>
            <a:endParaRPr lang="es-G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GT"/>
          </a:p>
        </p:txBody>
      </p:sp>
      <p:sp>
        <p:nvSpPr>
          <p:cNvPr id="5" name="4 Marcador de pie de página"/>
          <p:cNvSpPr>
            <a:spLocks noGrp="1"/>
          </p:cNvSpPr>
          <p:nvPr>
            <p:ph type="ftr" sz="quarter" idx="11"/>
          </p:nvPr>
        </p:nvSpPr>
        <p:spPr/>
        <p:txBody>
          <a:bodyPr/>
          <a:lstStyle>
            <a:lvl1pPr>
              <a:defRPr/>
            </a:lvl1pPr>
          </a:lstStyle>
          <a:p>
            <a:pPr>
              <a:defRPr/>
            </a:pPr>
            <a:endParaRPr lang="es-GT"/>
          </a:p>
        </p:txBody>
      </p:sp>
      <p:sp>
        <p:nvSpPr>
          <p:cNvPr id="6" name="5 Marcador de número de diapositiva"/>
          <p:cNvSpPr>
            <a:spLocks noGrp="1"/>
          </p:cNvSpPr>
          <p:nvPr>
            <p:ph type="sldNum" sz="quarter" idx="12"/>
          </p:nvPr>
        </p:nvSpPr>
        <p:spPr/>
        <p:txBody>
          <a:bodyPr/>
          <a:lstStyle>
            <a:lvl1pPr>
              <a:defRPr/>
            </a:lvl1pPr>
          </a:lstStyle>
          <a:p>
            <a:pPr>
              <a:defRPr/>
            </a:pPr>
            <a:fld id="{77150B41-132E-4F36-86B1-45FD6C8539E2}" type="slidenum">
              <a:rPr lang="es-GT"/>
              <a:pPr>
                <a:defRPr/>
              </a:pPr>
              <a:t>‹Nº›</a:t>
            </a:fld>
            <a:endParaRPr lang="es-G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GT"/>
          </a:p>
        </p:txBody>
      </p:sp>
      <p:sp>
        <p:nvSpPr>
          <p:cNvPr id="5" name="4 Marcador de pie de página"/>
          <p:cNvSpPr>
            <a:spLocks noGrp="1"/>
          </p:cNvSpPr>
          <p:nvPr>
            <p:ph type="ftr" sz="quarter" idx="11"/>
          </p:nvPr>
        </p:nvSpPr>
        <p:spPr/>
        <p:txBody>
          <a:bodyPr/>
          <a:lstStyle>
            <a:lvl1pPr>
              <a:defRPr/>
            </a:lvl1pPr>
          </a:lstStyle>
          <a:p>
            <a:pPr>
              <a:defRPr/>
            </a:pPr>
            <a:endParaRPr lang="es-GT"/>
          </a:p>
        </p:txBody>
      </p:sp>
      <p:sp>
        <p:nvSpPr>
          <p:cNvPr id="6" name="5 Marcador de número de diapositiva"/>
          <p:cNvSpPr>
            <a:spLocks noGrp="1"/>
          </p:cNvSpPr>
          <p:nvPr>
            <p:ph type="sldNum" sz="quarter" idx="12"/>
          </p:nvPr>
        </p:nvSpPr>
        <p:spPr/>
        <p:txBody>
          <a:bodyPr/>
          <a:lstStyle>
            <a:lvl1pPr>
              <a:defRPr/>
            </a:lvl1pPr>
          </a:lstStyle>
          <a:p>
            <a:pPr>
              <a:defRPr/>
            </a:pPr>
            <a:fld id="{F0E20766-CE0A-4FE6-98D8-95B2F2F4FFDD}" type="slidenum">
              <a:rPr lang="es-GT"/>
              <a:pPr>
                <a:defRPr/>
              </a:pPr>
              <a:t>‹Nº›</a:t>
            </a:fld>
            <a:endParaRPr lang="es-G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endParaRPr lang="es-GT"/>
          </a:p>
        </p:txBody>
      </p:sp>
      <p:sp>
        <p:nvSpPr>
          <p:cNvPr id="6" name="4 Marcador de pie de página"/>
          <p:cNvSpPr>
            <a:spLocks noGrp="1"/>
          </p:cNvSpPr>
          <p:nvPr>
            <p:ph type="ftr" sz="quarter" idx="11"/>
          </p:nvPr>
        </p:nvSpPr>
        <p:spPr/>
        <p:txBody>
          <a:bodyPr/>
          <a:lstStyle>
            <a:lvl1pPr>
              <a:defRPr/>
            </a:lvl1pPr>
          </a:lstStyle>
          <a:p>
            <a:pPr>
              <a:defRPr/>
            </a:pPr>
            <a:endParaRPr lang="es-GT"/>
          </a:p>
        </p:txBody>
      </p:sp>
      <p:sp>
        <p:nvSpPr>
          <p:cNvPr id="7" name="5 Marcador de número de diapositiva"/>
          <p:cNvSpPr>
            <a:spLocks noGrp="1"/>
          </p:cNvSpPr>
          <p:nvPr>
            <p:ph type="sldNum" sz="quarter" idx="12"/>
          </p:nvPr>
        </p:nvSpPr>
        <p:spPr/>
        <p:txBody>
          <a:bodyPr/>
          <a:lstStyle>
            <a:lvl1pPr>
              <a:defRPr/>
            </a:lvl1pPr>
          </a:lstStyle>
          <a:p>
            <a:pPr>
              <a:defRPr/>
            </a:pPr>
            <a:fld id="{7794977C-13E6-40C2-A759-B41101C1034B}" type="slidenum">
              <a:rPr lang="es-GT"/>
              <a:pPr>
                <a:defRPr/>
              </a:pPr>
              <a:t>‹Nº›</a:t>
            </a:fld>
            <a:endParaRPr lang="es-G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endParaRPr lang="es-GT"/>
          </a:p>
        </p:txBody>
      </p:sp>
      <p:sp>
        <p:nvSpPr>
          <p:cNvPr id="8" name="4 Marcador de pie de página"/>
          <p:cNvSpPr>
            <a:spLocks noGrp="1"/>
          </p:cNvSpPr>
          <p:nvPr>
            <p:ph type="ftr" sz="quarter" idx="11"/>
          </p:nvPr>
        </p:nvSpPr>
        <p:spPr/>
        <p:txBody>
          <a:bodyPr/>
          <a:lstStyle>
            <a:lvl1pPr>
              <a:defRPr/>
            </a:lvl1pPr>
          </a:lstStyle>
          <a:p>
            <a:pPr>
              <a:defRPr/>
            </a:pPr>
            <a:endParaRPr lang="es-GT"/>
          </a:p>
        </p:txBody>
      </p:sp>
      <p:sp>
        <p:nvSpPr>
          <p:cNvPr id="9" name="5 Marcador de número de diapositiva"/>
          <p:cNvSpPr>
            <a:spLocks noGrp="1"/>
          </p:cNvSpPr>
          <p:nvPr>
            <p:ph type="sldNum" sz="quarter" idx="12"/>
          </p:nvPr>
        </p:nvSpPr>
        <p:spPr/>
        <p:txBody>
          <a:bodyPr/>
          <a:lstStyle>
            <a:lvl1pPr>
              <a:defRPr/>
            </a:lvl1pPr>
          </a:lstStyle>
          <a:p>
            <a:pPr>
              <a:defRPr/>
            </a:pPr>
            <a:fld id="{52AD467F-6A40-4A79-86DA-720D1B9DFB29}" type="slidenum">
              <a:rPr lang="es-GT"/>
              <a:pPr>
                <a:defRPr/>
              </a:pPr>
              <a:t>‹Nº›</a:t>
            </a:fld>
            <a:endParaRPr lang="es-G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endParaRPr lang="es-GT"/>
          </a:p>
        </p:txBody>
      </p:sp>
      <p:sp>
        <p:nvSpPr>
          <p:cNvPr id="4" name="4 Marcador de pie de página"/>
          <p:cNvSpPr>
            <a:spLocks noGrp="1"/>
          </p:cNvSpPr>
          <p:nvPr>
            <p:ph type="ftr" sz="quarter" idx="11"/>
          </p:nvPr>
        </p:nvSpPr>
        <p:spPr/>
        <p:txBody>
          <a:bodyPr/>
          <a:lstStyle>
            <a:lvl1pPr>
              <a:defRPr/>
            </a:lvl1pPr>
          </a:lstStyle>
          <a:p>
            <a:pPr>
              <a:defRPr/>
            </a:pPr>
            <a:endParaRPr lang="es-GT"/>
          </a:p>
        </p:txBody>
      </p:sp>
      <p:sp>
        <p:nvSpPr>
          <p:cNvPr id="5" name="5 Marcador de número de diapositiva"/>
          <p:cNvSpPr>
            <a:spLocks noGrp="1"/>
          </p:cNvSpPr>
          <p:nvPr>
            <p:ph type="sldNum" sz="quarter" idx="12"/>
          </p:nvPr>
        </p:nvSpPr>
        <p:spPr/>
        <p:txBody>
          <a:bodyPr/>
          <a:lstStyle>
            <a:lvl1pPr>
              <a:defRPr/>
            </a:lvl1pPr>
          </a:lstStyle>
          <a:p>
            <a:pPr>
              <a:defRPr/>
            </a:pPr>
            <a:fld id="{F654C3B4-387D-42EA-A85D-1A5B47345E1F}" type="slidenum">
              <a:rPr lang="es-GT"/>
              <a:pPr>
                <a:defRPr/>
              </a:pPr>
              <a:t>‹Nº›</a:t>
            </a:fld>
            <a:endParaRPr lang="es-G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GT"/>
          </a:p>
        </p:txBody>
      </p:sp>
      <p:sp>
        <p:nvSpPr>
          <p:cNvPr id="3" name="4 Marcador de pie de página"/>
          <p:cNvSpPr>
            <a:spLocks noGrp="1"/>
          </p:cNvSpPr>
          <p:nvPr>
            <p:ph type="ftr" sz="quarter" idx="11"/>
          </p:nvPr>
        </p:nvSpPr>
        <p:spPr/>
        <p:txBody>
          <a:bodyPr/>
          <a:lstStyle>
            <a:lvl1pPr>
              <a:defRPr/>
            </a:lvl1pPr>
          </a:lstStyle>
          <a:p>
            <a:pPr>
              <a:defRPr/>
            </a:pPr>
            <a:endParaRPr lang="es-GT"/>
          </a:p>
        </p:txBody>
      </p:sp>
      <p:sp>
        <p:nvSpPr>
          <p:cNvPr id="4" name="5 Marcador de número de diapositiva"/>
          <p:cNvSpPr>
            <a:spLocks noGrp="1"/>
          </p:cNvSpPr>
          <p:nvPr>
            <p:ph type="sldNum" sz="quarter" idx="12"/>
          </p:nvPr>
        </p:nvSpPr>
        <p:spPr/>
        <p:txBody>
          <a:bodyPr/>
          <a:lstStyle>
            <a:lvl1pPr>
              <a:defRPr/>
            </a:lvl1pPr>
          </a:lstStyle>
          <a:p>
            <a:pPr>
              <a:defRPr/>
            </a:pPr>
            <a:fld id="{B1DA2601-ED0F-4BA7-8598-00862DE0DED7}" type="slidenum">
              <a:rPr lang="es-GT"/>
              <a:pPr>
                <a:defRPr/>
              </a:pPr>
              <a:t>‹Nº›</a:t>
            </a:fld>
            <a:endParaRPr lang="es-G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GT"/>
          </a:p>
        </p:txBody>
      </p:sp>
      <p:sp>
        <p:nvSpPr>
          <p:cNvPr id="6" name="4 Marcador de pie de página"/>
          <p:cNvSpPr>
            <a:spLocks noGrp="1"/>
          </p:cNvSpPr>
          <p:nvPr>
            <p:ph type="ftr" sz="quarter" idx="11"/>
          </p:nvPr>
        </p:nvSpPr>
        <p:spPr/>
        <p:txBody>
          <a:bodyPr/>
          <a:lstStyle>
            <a:lvl1pPr>
              <a:defRPr/>
            </a:lvl1pPr>
          </a:lstStyle>
          <a:p>
            <a:pPr>
              <a:defRPr/>
            </a:pPr>
            <a:endParaRPr lang="es-GT"/>
          </a:p>
        </p:txBody>
      </p:sp>
      <p:sp>
        <p:nvSpPr>
          <p:cNvPr id="7" name="5 Marcador de número de diapositiva"/>
          <p:cNvSpPr>
            <a:spLocks noGrp="1"/>
          </p:cNvSpPr>
          <p:nvPr>
            <p:ph type="sldNum" sz="quarter" idx="12"/>
          </p:nvPr>
        </p:nvSpPr>
        <p:spPr/>
        <p:txBody>
          <a:bodyPr/>
          <a:lstStyle>
            <a:lvl1pPr>
              <a:defRPr/>
            </a:lvl1pPr>
          </a:lstStyle>
          <a:p>
            <a:pPr>
              <a:defRPr/>
            </a:pPr>
            <a:fld id="{A9ECD100-15F4-4664-93EC-4FEA09989EBD}" type="slidenum">
              <a:rPr lang="es-GT"/>
              <a:pPr>
                <a:defRPr/>
              </a:pPr>
              <a:t>‹Nº›</a:t>
            </a:fld>
            <a:endParaRPr lang="es-G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GT"/>
          </a:p>
        </p:txBody>
      </p:sp>
      <p:sp>
        <p:nvSpPr>
          <p:cNvPr id="6" name="4 Marcador de pie de página"/>
          <p:cNvSpPr>
            <a:spLocks noGrp="1"/>
          </p:cNvSpPr>
          <p:nvPr>
            <p:ph type="ftr" sz="quarter" idx="11"/>
          </p:nvPr>
        </p:nvSpPr>
        <p:spPr/>
        <p:txBody>
          <a:bodyPr/>
          <a:lstStyle>
            <a:lvl1pPr>
              <a:defRPr/>
            </a:lvl1pPr>
          </a:lstStyle>
          <a:p>
            <a:pPr>
              <a:defRPr/>
            </a:pPr>
            <a:endParaRPr lang="es-GT"/>
          </a:p>
        </p:txBody>
      </p:sp>
      <p:sp>
        <p:nvSpPr>
          <p:cNvPr id="7" name="5 Marcador de número de diapositiva"/>
          <p:cNvSpPr>
            <a:spLocks noGrp="1"/>
          </p:cNvSpPr>
          <p:nvPr>
            <p:ph type="sldNum" sz="quarter" idx="12"/>
          </p:nvPr>
        </p:nvSpPr>
        <p:spPr/>
        <p:txBody>
          <a:bodyPr/>
          <a:lstStyle>
            <a:lvl1pPr>
              <a:defRPr/>
            </a:lvl1pPr>
          </a:lstStyle>
          <a:p>
            <a:pPr>
              <a:defRPr/>
            </a:pPr>
            <a:fld id="{0EB27C20-8F7E-4F73-961D-426F7FAB7A81}" type="slidenum">
              <a:rPr lang="es-GT"/>
              <a:pPr>
                <a:defRPr/>
              </a:pPr>
              <a:t>‹Nº›</a:t>
            </a:fld>
            <a:endParaRPr lang="es-G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GT"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s-GT"/>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GT"/>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24F6469-D18D-4B30-9134-4ECC09E7EC30}" type="slidenum">
              <a:rPr lang="es-GT"/>
              <a:pPr>
                <a:defRPr/>
              </a:pPr>
              <a:t>‹Nº›</a:t>
            </a:fld>
            <a:endParaRPr lang="es-GT"/>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idx="4294967295"/>
          </p:nvPr>
        </p:nvSpPr>
        <p:spPr>
          <a:xfrm>
            <a:off x="684213" y="1628800"/>
            <a:ext cx="7702550" cy="2332013"/>
          </a:xfrm>
        </p:spPr>
        <p:txBody>
          <a:bodyPr/>
          <a:lstStyle/>
          <a:p>
            <a:pPr eaLnBrk="1" hangingPunct="1"/>
            <a:r>
              <a:rPr lang="es-GT" sz="4000" dirty="0" smtClean="0">
                <a:solidFill>
                  <a:srgbClr val="00B0F0"/>
                </a:solidFill>
                <a:latin typeface="Impact" pitchFamily="34" charset="0"/>
              </a:rPr>
              <a:t>Contrataciones y Adquisiciones </a:t>
            </a:r>
            <a:r>
              <a:rPr lang="es-GT" sz="4000" dirty="0" smtClean="0">
                <a:solidFill>
                  <a:srgbClr val="00B0F0"/>
                </a:solidFill>
                <a:latin typeface="Impact" pitchFamily="34" charset="0"/>
              </a:rPr>
              <a:t>Públicas </a:t>
            </a:r>
            <a:r>
              <a:rPr lang="es-GT" sz="4000" dirty="0" smtClean="0">
                <a:solidFill>
                  <a:srgbClr val="00B0F0"/>
                </a:solidFill>
                <a:latin typeface="Impact" pitchFamily="34" charset="0"/>
              </a:rPr>
              <a:t>y Ejecución Presupuestaria</a:t>
            </a:r>
            <a:r>
              <a:rPr lang="es-GT" sz="4000" dirty="0" smtClean="0">
                <a:latin typeface="Impact" pitchFamily="34" charset="0"/>
              </a:rPr>
              <a:t/>
            </a:r>
            <a:br>
              <a:rPr lang="es-GT" sz="4000" dirty="0" smtClean="0">
                <a:latin typeface="Impact" pitchFamily="34" charset="0"/>
              </a:rPr>
            </a:br>
            <a:endParaRPr lang="es-GT" sz="4000" dirty="0" smtClean="0">
              <a:latin typeface="Impact" pitchFamily="34" charset="0"/>
            </a:endParaRPr>
          </a:p>
        </p:txBody>
      </p:sp>
      <p:sp>
        <p:nvSpPr>
          <p:cNvPr id="2051" name="2 Subtítulo"/>
          <p:cNvSpPr>
            <a:spLocks noGrp="1"/>
          </p:cNvSpPr>
          <p:nvPr>
            <p:ph type="subTitle" idx="4294967295"/>
          </p:nvPr>
        </p:nvSpPr>
        <p:spPr>
          <a:xfrm>
            <a:off x="179388" y="5734050"/>
            <a:ext cx="6400800" cy="550863"/>
          </a:xfrm>
        </p:spPr>
        <p:txBody>
          <a:bodyPr/>
          <a:lstStyle/>
          <a:p>
            <a:pPr marL="0" indent="0" eaLnBrk="1" hangingPunct="1">
              <a:buFont typeface="Arial" charset="0"/>
              <a:buNone/>
            </a:pPr>
            <a:r>
              <a:rPr lang="es-GT" sz="2000" smtClean="0">
                <a:solidFill>
                  <a:srgbClr val="898989"/>
                </a:solidFill>
              </a:rPr>
              <a:t>Guatemala Jun.2011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68313" y="836613"/>
            <a:ext cx="8207375" cy="2305050"/>
          </a:xfrm>
        </p:spPr>
        <p:txBody>
          <a:bodyPr/>
          <a:lstStyle/>
          <a:p>
            <a:pPr eaLnBrk="1" hangingPunct="1"/>
            <a:r>
              <a:rPr lang="es-MX" sz="2800" b="1" dirty="0" smtClean="0">
                <a:solidFill>
                  <a:srgbClr val="00B0F0"/>
                </a:solidFill>
                <a:cs typeface="Aharoni" pitchFamily="2" charset="-79"/>
              </a:rPr>
              <a:t>Ley de Presupuesto de Ingresos y Egresos de la Nación Decreto 54-2010</a:t>
            </a:r>
            <a:br>
              <a:rPr lang="es-MX" sz="2800" b="1" dirty="0" smtClean="0">
                <a:solidFill>
                  <a:srgbClr val="00B0F0"/>
                </a:solidFill>
                <a:cs typeface="Aharoni" pitchFamily="2" charset="-79"/>
              </a:rPr>
            </a:br>
            <a:r>
              <a:rPr lang="es-MX" sz="2800" b="1" dirty="0" smtClean="0">
                <a:solidFill>
                  <a:srgbClr val="00B0F0"/>
                </a:solidFill>
                <a:cs typeface="Aharoni" pitchFamily="2" charset="-79"/>
              </a:rPr>
              <a:t/>
            </a:r>
            <a:br>
              <a:rPr lang="es-MX" sz="2800" b="1" dirty="0" smtClean="0">
                <a:solidFill>
                  <a:srgbClr val="00B0F0"/>
                </a:solidFill>
                <a:cs typeface="Aharoni" pitchFamily="2" charset="-79"/>
              </a:rPr>
            </a:br>
            <a:r>
              <a:rPr lang="es-MX" sz="2000" b="1" dirty="0" smtClean="0">
                <a:solidFill>
                  <a:srgbClr val="00B0F0"/>
                </a:solidFill>
                <a:cs typeface="Aharoni" pitchFamily="2" charset="-79"/>
              </a:rPr>
              <a:t>Articulo No. 45</a:t>
            </a:r>
            <a:r>
              <a:rPr lang="es-MX" sz="1800" dirty="0" smtClean="0">
                <a:solidFill>
                  <a:srgbClr val="00B0F0"/>
                </a:solidFill>
                <a:cs typeface="Aharoni" pitchFamily="2" charset="-79"/>
              </a:rPr>
              <a:t> “</a:t>
            </a:r>
            <a:r>
              <a:rPr lang="es-MX" sz="1800" b="1" dirty="0" smtClean="0">
                <a:solidFill>
                  <a:srgbClr val="00B0F0"/>
                </a:solidFill>
                <a:cs typeface="Aharoni" pitchFamily="2" charset="-79"/>
              </a:rPr>
              <a:t>Información Nacional del Sistema de Inversión Publica e informe de la calidad del gasto y rendición de cuentas”</a:t>
            </a:r>
            <a:r>
              <a:rPr lang="es-MX" sz="1800" b="1" dirty="0" smtClean="0"/>
              <a:t/>
            </a:r>
            <a:br>
              <a:rPr lang="es-MX" sz="1800" b="1" dirty="0" smtClean="0"/>
            </a:br>
            <a:endParaRPr lang="es-ES" sz="2000" b="1" dirty="0" smtClean="0"/>
          </a:p>
        </p:txBody>
      </p:sp>
      <p:sp>
        <p:nvSpPr>
          <p:cNvPr id="6149" name="Rectangle 5"/>
          <p:cNvSpPr>
            <a:spLocks noChangeArrowheads="1"/>
          </p:cNvSpPr>
          <p:nvPr/>
        </p:nvSpPr>
        <p:spPr bwMode="auto">
          <a:xfrm>
            <a:off x="395288" y="3213100"/>
            <a:ext cx="8280400" cy="2800767"/>
          </a:xfrm>
          <a:prstGeom prst="rect">
            <a:avLst/>
          </a:prstGeom>
          <a:noFill/>
          <a:ln w="9525">
            <a:noFill/>
            <a:miter lim="800000"/>
            <a:headEnd/>
            <a:tailEnd/>
          </a:ln>
          <a:effectLst/>
        </p:spPr>
        <p:txBody>
          <a:bodyPr>
            <a:spAutoFit/>
          </a:bodyPr>
          <a:lstStyle/>
          <a:p>
            <a:pPr algn="just"/>
            <a:r>
              <a:rPr lang="es-MX" sz="2000" b="1" dirty="0">
                <a:solidFill>
                  <a:srgbClr val="0070C0"/>
                </a:solidFill>
                <a:latin typeface="+mn-lt"/>
                <a:cs typeface="Aharoni" pitchFamily="2" charset="-79"/>
              </a:rPr>
              <a:t>La Secretaria de Planificación y Programación de la Presidencia de la República, pondrá a disposición de los ciudadanos guatemaltecos, a través de su sitio de Internet, la información de los proyectos de inversión pública, que se encuentran contenidos en el Sistema de Inversión Publica SNIP,  tomando como base la información de programación de avances físicos y financieros que las Instituciones responsables de los proyectos trasladen oportunamente.</a:t>
            </a:r>
          </a:p>
          <a:p>
            <a:pPr algn="just"/>
            <a:r>
              <a:rPr lang="es-MX" b="1" dirty="0"/>
              <a:t/>
            </a:r>
            <a:br>
              <a:rPr lang="es-MX" b="1" dirty="0"/>
            </a:br>
            <a:endParaRPr lang="es-E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844824"/>
            <a:ext cx="8229600" cy="3412976"/>
          </a:xfrm>
        </p:spPr>
        <p:txBody>
          <a:bodyPr/>
          <a:lstStyle/>
          <a:p>
            <a:pPr algn="ctr">
              <a:buNone/>
            </a:pPr>
            <a:r>
              <a:rPr lang="es-GT" dirty="0" smtClean="0"/>
              <a:t>	</a:t>
            </a:r>
            <a:r>
              <a:rPr lang="es-GT" sz="2400" dirty="0" smtClean="0">
                <a:solidFill>
                  <a:srgbClr val="0070C0"/>
                </a:solidFill>
                <a:latin typeface="+mj-lt"/>
                <a:cs typeface="Aharoni" pitchFamily="2" charset="-79"/>
              </a:rPr>
              <a:t>OTRO TIPO DE COMPRAS</a:t>
            </a:r>
          </a:p>
          <a:p>
            <a:pPr>
              <a:buNone/>
            </a:pPr>
            <a:r>
              <a:rPr lang="es-GT" dirty="0" smtClean="0">
                <a:solidFill>
                  <a:srgbClr val="00B0F0"/>
                </a:solidFill>
                <a:latin typeface="Aharoni" pitchFamily="2" charset="-79"/>
                <a:cs typeface="Aharoni" pitchFamily="2" charset="-79"/>
              </a:rPr>
              <a:t>   </a:t>
            </a:r>
          </a:p>
          <a:p>
            <a:pPr>
              <a:buNone/>
            </a:pPr>
            <a:r>
              <a:rPr lang="es-GT" dirty="0" smtClean="0">
                <a:solidFill>
                  <a:srgbClr val="00B0F0"/>
                </a:solidFill>
                <a:latin typeface="Aharoni" pitchFamily="2" charset="-79"/>
                <a:cs typeface="Aharoni" pitchFamily="2" charset="-79"/>
              </a:rPr>
              <a:t>   </a:t>
            </a:r>
            <a:r>
              <a:rPr lang="es-GT" sz="2800" dirty="0" smtClean="0">
                <a:solidFill>
                  <a:srgbClr val="00B0F0"/>
                </a:solidFill>
                <a:cs typeface="Aharoni" pitchFamily="2" charset="-79"/>
              </a:rPr>
              <a:t>inicia con la programación anual de compras, en ambos casos se registran en </a:t>
            </a:r>
            <a:r>
              <a:rPr lang="es-GT" sz="2800" dirty="0" err="1" smtClean="0">
                <a:solidFill>
                  <a:srgbClr val="00B0F0"/>
                </a:solidFill>
                <a:cs typeface="Aharoni" pitchFamily="2" charset="-79"/>
              </a:rPr>
              <a:t>guatecompras</a:t>
            </a:r>
            <a:r>
              <a:rPr lang="es-GT" sz="2800" dirty="0" smtClean="0">
                <a:solidFill>
                  <a:srgbClr val="00B0F0"/>
                </a:solidFill>
                <a:cs typeface="Aharoni" pitchFamily="2" charset="-79"/>
              </a:rPr>
              <a:t>.</a:t>
            </a:r>
            <a:endParaRPr lang="es-GT" sz="2800" dirty="0">
              <a:solidFill>
                <a:srgbClr val="00B0F0"/>
              </a:solidFill>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468313" y="765175"/>
            <a:ext cx="8229600" cy="1143000"/>
          </a:xfrm>
        </p:spPr>
        <p:txBody>
          <a:bodyPr/>
          <a:lstStyle/>
          <a:p>
            <a:pPr eaLnBrk="1" hangingPunct="1"/>
            <a:r>
              <a:rPr lang="es-GT" sz="3200" b="1" dirty="0" smtClean="0">
                <a:solidFill>
                  <a:srgbClr val="0070C0"/>
                </a:solidFill>
              </a:rPr>
              <a:t>Decreto 56-92</a:t>
            </a:r>
            <a:endParaRPr lang="es-ES" sz="3200" b="1" dirty="0" smtClean="0">
              <a:solidFill>
                <a:srgbClr val="0070C0"/>
              </a:solidFill>
            </a:endParaRPr>
          </a:p>
        </p:txBody>
      </p:sp>
      <p:sp>
        <p:nvSpPr>
          <p:cNvPr id="3075" name="Text Box 3"/>
          <p:cNvSpPr txBox="1">
            <a:spLocks noChangeArrowheads="1"/>
          </p:cNvSpPr>
          <p:nvPr/>
        </p:nvSpPr>
        <p:spPr bwMode="auto">
          <a:xfrm>
            <a:off x="755650" y="2133600"/>
            <a:ext cx="7561263" cy="461963"/>
          </a:xfrm>
          <a:prstGeom prst="rect">
            <a:avLst/>
          </a:prstGeom>
          <a:noFill/>
          <a:ln w="9525">
            <a:noFill/>
            <a:miter lim="800000"/>
            <a:headEnd/>
            <a:tailEnd/>
          </a:ln>
        </p:spPr>
        <p:txBody>
          <a:bodyPr>
            <a:spAutoFit/>
          </a:bodyPr>
          <a:lstStyle/>
          <a:p>
            <a:pPr algn="ctr">
              <a:spcBef>
                <a:spcPct val="50000"/>
              </a:spcBef>
            </a:pPr>
            <a:r>
              <a:rPr lang="es-MX" sz="2400" b="1" dirty="0">
                <a:solidFill>
                  <a:srgbClr val="0070C0"/>
                </a:solidFill>
                <a:latin typeface="+mj-lt"/>
                <a:cs typeface="Arial" charset="0"/>
              </a:rPr>
              <a:t>Ley de Contrataciones del Estado y </a:t>
            </a:r>
            <a:r>
              <a:rPr lang="es-ES" sz="2400" b="1" dirty="0">
                <a:solidFill>
                  <a:srgbClr val="0070C0"/>
                </a:solidFill>
                <a:latin typeface="+mj-lt"/>
                <a:cs typeface="Arial" charset="0"/>
              </a:rPr>
              <a:t>Reformas</a:t>
            </a:r>
            <a:endParaRPr lang="es-MX" sz="2400" b="1" dirty="0">
              <a:solidFill>
                <a:srgbClr val="0070C0"/>
              </a:solidFill>
              <a:latin typeface="+mj-lt"/>
              <a:cs typeface="Arial" charset="0"/>
            </a:endParaRPr>
          </a:p>
        </p:txBody>
      </p:sp>
      <p:sp>
        <p:nvSpPr>
          <p:cNvPr id="3076" name="Text Box 4"/>
          <p:cNvSpPr txBox="1">
            <a:spLocks noChangeArrowheads="1"/>
          </p:cNvSpPr>
          <p:nvPr/>
        </p:nvSpPr>
        <p:spPr bwMode="auto">
          <a:xfrm>
            <a:off x="250825" y="3933825"/>
            <a:ext cx="8569325" cy="1938992"/>
          </a:xfrm>
          <a:prstGeom prst="rect">
            <a:avLst/>
          </a:prstGeom>
          <a:noFill/>
          <a:ln w="9525">
            <a:noFill/>
            <a:miter lim="800000"/>
            <a:headEnd/>
            <a:tailEnd/>
          </a:ln>
        </p:spPr>
        <p:txBody>
          <a:bodyPr>
            <a:spAutoFit/>
          </a:bodyPr>
          <a:lstStyle/>
          <a:p>
            <a:pPr algn="just">
              <a:spcBef>
                <a:spcPct val="50000"/>
              </a:spcBef>
            </a:pPr>
            <a:r>
              <a:rPr lang="es-MX" sz="2000" dirty="0">
                <a:solidFill>
                  <a:srgbClr val="00B0F0"/>
                </a:solidFill>
                <a:latin typeface="+mn-lt"/>
                <a:cs typeface="Arial" charset="0"/>
              </a:rPr>
              <a:t>Los Organismos del Estado, entidades descentralizadas y autónomas, unidades ejecutoras y las </a:t>
            </a:r>
            <a:r>
              <a:rPr lang="es-MX" sz="2000" dirty="0" smtClean="0">
                <a:solidFill>
                  <a:srgbClr val="00B0F0"/>
                </a:solidFill>
                <a:latin typeface="+mn-lt"/>
                <a:cs typeface="Arial" charset="0"/>
              </a:rPr>
              <a:t>municipalidades, </a:t>
            </a:r>
            <a:r>
              <a:rPr lang="es-MX" sz="2000" dirty="0">
                <a:solidFill>
                  <a:srgbClr val="00B0F0"/>
                </a:solidFill>
                <a:latin typeface="+mn-lt"/>
                <a:cs typeface="Arial" charset="0"/>
              </a:rPr>
              <a:t>podrán ofertar aún si no se cuenta con las obligaciones presupuestarias que permitan cubrir los pagos. </a:t>
            </a:r>
            <a:r>
              <a:rPr lang="es-MX" sz="2000" b="1" dirty="0">
                <a:solidFill>
                  <a:srgbClr val="00B0F0"/>
                </a:solidFill>
                <a:latin typeface="+mn-lt"/>
                <a:cs typeface="Arial" charset="0"/>
              </a:rPr>
              <a:t>Para la adjudicación definitiva y firma del contrato, si se requiere la existencia de partida y créditos presupuestarios que garanticen los recursos</a:t>
            </a:r>
            <a:r>
              <a:rPr lang="es-MX" sz="2000" dirty="0">
                <a:solidFill>
                  <a:srgbClr val="00B0F0"/>
                </a:solidFill>
                <a:latin typeface="+mn-lt"/>
                <a:cs typeface="Arial" charset="0"/>
              </a:rPr>
              <a:t> necesarios para realizar los pagos por avances de ejecución a ser realizados en el ejercicio fiscal </a:t>
            </a:r>
            <a:r>
              <a:rPr lang="es-MX" sz="2000" dirty="0" smtClean="0">
                <a:solidFill>
                  <a:srgbClr val="00B0F0"/>
                </a:solidFill>
                <a:latin typeface="+mn-lt"/>
                <a:cs typeface="Arial" charset="0"/>
              </a:rPr>
              <a:t>correspondiente.</a:t>
            </a:r>
            <a:endParaRPr lang="es-ES" sz="1400" dirty="0">
              <a:cs typeface="Arial" charset="0"/>
            </a:endParaRPr>
          </a:p>
        </p:txBody>
      </p:sp>
      <p:sp>
        <p:nvSpPr>
          <p:cNvPr id="3077" name="Text Box 5"/>
          <p:cNvSpPr txBox="1">
            <a:spLocks noChangeArrowheads="1"/>
          </p:cNvSpPr>
          <p:nvPr/>
        </p:nvSpPr>
        <p:spPr bwMode="auto">
          <a:xfrm>
            <a:off x="1403350" y="2924175"/>
            <a:ext cx="6408738" cy="396875"/>
          </a:xfrm>
          <a:prstGeom prst="rect">
            <a:avLst/>
          </a:prstGeom>
          <a:noFill/>
          <a:ln w="9525">
            <a:noFill/>
            <a:miter lim="800000"/>
            <a:headEnd/>
            <a:tailEnd/>
          </a:ln>
        </p:spPr>
        <p:txBody>
          <a:bodyPr>
            <a:spAutoFit/>
          </a:bodyPr>
          <a:lstStyle/>
          <a:p>
            <a:pPr algn="ctr">
              <a:spcBef>
                <a:spcPct val="50000"/>
              </a:spcBef>
            </a:pPr>
            <a:r>
              <a:rPr lang="es-MX" sz="2000" b="1" dirty="0">
                <a:solidFill>
                  <a:srgbClr val="0070C0"/>
                </a:solidFill>
                <a:latin typeface="+mj-lt"/>
                <a:cs typeface="Arial" charset="0"/>
              </a:rPr>
              <a:t>Articulo 03 “</a:t>
            </a:r>
            <a:r>
              <a:rPr lang="es-MX" sz="1400" b="1" u="sng" dirty="0">
                <a:solidFill>
                  <a:srgbClr val="0070C0"/>
                </a:solidFill>
                <a:latin typeface="+mj-lt"/>
                <a:cs typeface="Arial" charset="0"/>
              </a:rPr>
              <a:t>DISPONIBILIDAD PRESUPUESTARIA</a:t>
            </a:r>
            <a:r>
              <a:rPr lang="es-MX" sz="1400" b="1" dirty="0">
                <a:solidFill>
                  <a:srgbClr val="0070C0"/>
                </a:solidFill>
                <a:latin typeface="+mj-lt"/>
                <a:cs typeface="Arial" charset="0"/>
              </a:rPr>
              <a:t>”</a:t>
            </a:r>
            <a:endParaRPr lang="es-ES" sz="1400" b="1" dirty="0">
              <a:solidFill>
                <a:srgbClr val="0070C0"/>
              </a:solidFill>
              <a:latin typeface="+mj-lt"/>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468313" y="765175"/>
            <a:ext cx="8229600" cy="1143000"/>
          </a:xfrm>
        </p:spPr>
        <p:txBody>
          <a:bodyPr/>
          <a:lstStyle/>
          <a:p>
            <a:pPr eaLnBrk="1" hangingPunct="1"/>
            <a:r>
              <a:rPr lang="es-GT" sz="3200" b="1" dirty="0" smtClean="0">
                <a:solidFill>
                  <a:srgbClr val="0070C0"/>
                </a:solidFill>
              </a:rPr>
              <a:t>Decreto 54-2010</a:t>
            </a:r>
            <a:endParaRPr lang="es-ES" sz="3200" b="1" dirty="0" smtClean="0">
              <a:solidFill>
                <a:srgbClr val="0070C0"/>
              </a:solidFill>
            </a:endParaRPr>
          </a:p>
        </p:txBody>
      </p:sp>
      <p:sp>
        <p:nvSpPr>
          <p:cNvPr id="4099" name="Text Box 3"/>
          <p:cNvSpPr txBox="1">
            <a:spLocks noChangeArrowheads="1"/>
          </p:cNvSpPr>
          <p:nvPr/>
        </p:nvSpPr>
        <p:spPr bwMode="auto">
          <a:xfrm>
            <a:off x="755650" y="2133600"/>
            <a:ext cx="7561263" cy="830997"/>
          </a:xfrm>
          <a:prstGeom prst="rect">
            <a:avLst/>
          </a:prstGeom>
          <a:noFill/>
          <a:ln w="9525">
            <a:noFill/>
            <a:miter lim="800000"/>
            <a:headEnd/>
            <a:tailEnd/>
          </a:ln>
        </p:spPr>
        <p:txBody>
          <a:bodyPr>
            <a:spAutoFit/>
          </a:bodyPr>
          <a:lstStyle/>
          <a:p>
            <a:pPr algn="ctr">
              <a:spcBef>
                <a:spcPct val="50000"/>
              </a:spcBef>
            </a:pPr>
            <a:r>
              <a:rPr lang="es-MX" sz="2400" b="1" dirty="0">
                <a:solidFill>
                  <a:srgbClr val="0070C0"/>
                </a:solidFill>
                <a:latin typeface="+mj-lt"/>
                <a:cs typeface="Arial" charset="0"/>
              </a:rPr>
              <a:t>Prohibición de Adquirir Compromisos sin la existencia previa de Créditos presupuestarios</a:t>
            </a:r>
            <a:endParaRPr lang="es-ES" sz="2400" b="1" dirty="0">
              <a:solidFill>
                <a:srgbClr val="0070C0"/>
              </a:solidFill>
              <a:latin typeface="+mj-lt"/>
              <a:cs typeface="Arial" charset="0"/>
            </a:endParaRPr>
          </a:p>
        </p:txBody>
      </p:sp>
      <p:sp>
        <p:nvSpPr>
          <p:cNvPr id="4100" name="Text Box 4"/>
          <p:cNvSpPr txBox="1">
            <a:spLocks noChangeArrowheads="1"/>
          </p:cNvSpPr>
          <p:nvPr/>
        </p:nvSpPr>
        <p:spPr bwMode="auto">
          <a:xfrm>
            <a:off x="250825" y="3933825"/>
            <a:ext cx="8569325" cy="1323439"/>
          </a:xfrm>
          <a:prstGeom prst="rect">
            <a:avLst/>
          </a:prstGeom>
          <a:noFill/>
          <a:ln w="9525">
            <a:noFill/>
            <a:miter lim="800000"/>
            <a:headEnd/>
            <a:tailEnd/>
          </a:ln>
        </p:spPr>
        <p:txBody>
          <a:bodyPr>
            <a:spAutoFit/>
          </a:bodyPr>
          <a:lstStyle/>
          <a:p>
            <a:pPr algn="just">
              <a:spcBef>
                <a:spcPct val="50000"/>
              </a:spcBef>
            </a:pPr>
            <a:r>
              <a:rPr lang="es-MX" sz="2000" dirty="0">
                <a:solidFill>
                  <a:srgbClr val="00B0F0"/>
                </a:solidFill>
                <a:cs typeface="Arial" charset="0"/>
              </a:rPr>
              <a:t>Las Entidades de la Administración Central, Entidades Descentralizadas y Entidades Autónomas, no podrán adquirir compromisos ni devengar gastos para los cuales no existan saldos disponibles de créditos presupuestarios </a:t>
            </a:r>
            <a:r>
              <a:rPr lang="es-MX" sz="2000" dirty="0" smtClean="0">
                <a:solidFill>
                  <a:srgbClr val="00B0F0"/>
                </a:solidFill>
                <a:cs typeface="Arial" charset="0"/>
              </a:rPr>
              <a:t>correspondientes.</a:t>
            </a:r>
            <a:endParaRPr lang="es-ES" sz="2000" dirty="0">
              <a:solidFill>
                <a:srgbClr val="00B0F0"/>
              </a:solidFill>
              <a:cs typeface="Arial" charset="0"/>
            </a:endParaRPr>
          </a:p>
        </p:txBody>
      </p:sp>
      <p:sp>
        <p:nvSpPr>
          <p:cNvPr id="4101" name="Text Box 5"/>
          <p:cNvSpPr txBox="1">
            <a:spLocks noChangeArrowheads="1"/>
          </p:cNvSpPr>
          <p:nvPr/>
        </p:nvSpPr>
        <p:spPr bwMode="auto">
          <a:xfrm>
            <a:off x="2339975" y="3248025"/>
            <a:ext cx="4321175" cy="396875"/>
          </a:xfrm>
          <a:prstGeom prst="rect">
            <a:avLst/>
          </a:prstGeom>
          <a:noFill/>
          <a:ln w="9525">
            <a:noFill/>
            <a:miter lim="800000"/>
            <a:headEnd/>
            <a:tailEnd/>
          </a:ln>
        </p:spPr>
        <p:txBody>
          <a:bodyPr>
            <a:spAutoFit/>
          </a:bodyPr>
          <a:lstStyle/>
          <a:p>
            <a:pPr algn="ctr">
              <a:spcBef>
                <a:spcPct val="50000"/>
              </a:spcBef>
            </a:pPr>
            <a:r>
              <a:rPr lang="es-MX" sz="2000" b="1" dirty="0">
                <a:solidFill>
                  <a:srgbClr val="0070C0"/>
                </a:solidFill>
                <a:latin typeface="+mj-lt"/>
                <a:cs typeface="Arial" charset="0"/>
              </a:rPr>
              <a:t>Articulo 63</a:t>
            </a:r>
            <a:endParaRPr lang="es-ES" sz="2000" b="1" dirty="0">
              <a:solidFill>
                <a:srgbClr val="0070C0"/>
              </a:solidFill>
              <a:latin typeface="+mj-lt"/>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468313" y="765175"/>
            <a:ext cx="8229600" cy="1143000"/>
          </a:xfrm>
        </p:spPr>
        <p:txBody>
          <a:bodyPr/>
          <a:lstStyle/>
          <a:p>
            <a:pPr eaLnBrk="1" hangingPunct="1"/>
            <a:r>
              <a:rPr lang="es-GT" sz="3200" b="1" dirty="0" smtClean="0">
                <a:solidFill>
                  <a:srgbClr val="0070C0"/>
                </a:solidFill>
              </a:rPr>
              <a:t>Decreto 54-2010</a:t>
            </a:r>
            <a:endParaRPr lang="es-ES" sz="3200" b="1" dirty="0" smtClean="0">
              <a:solidFill>
                <a:srgbClr val="0070C0"/>
              </a:solidFill>
            </a:endParaRPr>
          </a:p>
        </p:txBody>
      </p:sp>
      <p:sp>
        <p:nvSpPr>
          <p:cNvPr id="27651" name="Text Box 3"/>
          <p:cNvSpPr txBox="1">
            <a:spLocks noChangeArrowheads="1"/>
          </p:cNvSpPr>
          <p:nvPr/>
        </p:nvSpPr>
        <p:spPr bwMode="auto">
          <a:xfrm>
            <a:off x="755650" y="2133600"/>
            <a:ext cx="7561263" cy="457200"/>
          </a:xfrm>
          <a:prstGeom prst="rect">
            <a:avLst/>
          </a:prstGeom>
          <a:noFill/>
          <a:ln w="9525">
            <a:noFill/>
            <a:miter lim="800000"/>
            <a:headEnd/>
            <a:tailEnd/>
          </a:ln>
        </p:spPr>
        <p:txBody>
          <a:bodyPr>
            <a:spAutoFit/>
          </a:bodyPr>
          <a:lstStyle/>
          <a:p>
            <a:pPr algn="ctr">
              <a:spcBef>
                <a:spcPct val="50000"/>
              </a:spcBef>
            </a:pPr>
            <a:r>
              <a:rPr lang="es-MX" sz="2400" b="1" dirty="0">
                <a:solidFill>
                  <a:srgbClr val="0070C0"/>
                </a:solidFill>
                <a:latin typeface="+mj-lt"/>
                <a:cs typeface="Arial" charset="0"/>
              </a:rPr>
              <a:t>Constancia de Disponibilidad Presupuestaria</a:t>
            </a:r>
            <a:endParaRPr lang="es-ES" sz="2400" b="1" dirty="0">
              <a:solidFill>
                <a:srgbClr val="0070C0"/>
              </a:solidFill>
              <a:latin typeface="+mj-lt"/>
              <a:cs typeface="Arial" charset="0"/>
            </a:endParaRPr>
          </a:p>
        </p:txBody>
      </p:sp>
      <p:sp>
        <p:nvSpPr>
          <p:cNvPr id="27652" name="Text Box 4"/>
          <p:cNvSpPr txBox="1">
            <a:spLocks noChangeArrowheads="1"/>
          </p:cNvSpPr>
          <p:nvPr/>
        </p:nvSpPr>
        <p:spPr bwMode="auto">
          <a:xfrm>
            <a:off x="250825" y="3933825"/>
            <a:ext cx="8569325" cy="1631216"/>
          </a:xfrm>
          <a:prstGeom prst="rect">
            <a:avLst/>
          </a:prstGeom>
          <a:noFill/>
          <a:ln w="9525">
            <a:noFill/>
            <a:miter lim="800000"/>
            <a:headEnd/>
            <a:tailEnd/>
          </a:ln>
        </p:spPr>
        <p:txBody>
          <a:bodyPr>
            <a:spAutoFit/>
          </a:bodyPr>
          <a:lstStyle/>
          <a:p>
            <a:pPr algn="just">
              <a:spcBef>
                <a:spcPct val="50000"/>
              </a:spcBef>
            </a:pPr>
            <a:r>
              <a:rPr lang="es-MX" sz="2000" dirty="0">
                <a:solidFill>
                  <a:srgbClr val="00B0F0"/>
                </a:solidFill>
                <a:latin typeface="+mn-lt"/>
                <a:cs typeface="Arial" charset="0"/>
              </a:rPr>
              <a:t>Previo a adquirir compromisos y suscribir contratos sus </a:t>
            </a:r>
            <a:r>
              <a:rPr lang="es-MX" sz="2000" dirty="0" smtClean="0">
                <a:solidFill>
                  <a:srgbClr val="00B0F0"/>
                </a:solidFill>
                <a:latin typeface="+mn-lt"/>
                <a:cs typeface="Arial" charset="0"/>
              </a:rPr>
              <a:t>prórrogas</a:t>
            </a:r>
            <a:r>
              <a:rPr lang="es-MX" sz="2000" dirty="0">
                <a:solidFill>
                  <a:srgbClr val="00B0F0"/>
                </a:solidFill>
                <a:latin typeface="+mn-lt"/>
                <a:cs typeface="Arial" charset="0"/>
              </a:rPr>
              <a:t>, ampliaciones, disminuciones, variaciones o modificaciones las entidades del Estado deben </a:t>
            </a:r>
            <a:r>
              <a:rPr lang="es-MX" sz="2000" dirty="0" smtClean="0">
                <a:solidFill>
                  <a:srgbClr val="00B0F0"/>
                </a:solidFill>
                <a:latin typeface="+mn-lt"/>
                <a:cs typeface="Arial" charset="0"/>
              </a:rPr>
              <a:t> </a:t>
            </a:r>
            <a:r>
              <a:rPr lang="es-MX" sz="2000" dirty="0">
                <a:solidFill>
                  <a:srgbClr val="00B0F0"/>
                </a:solidFill>
                <a:latin typeface="+mn-lt"/>
                <a:cs typeface="Arial" charset="0"/>
              </a:rPr>
              <a:t>obtener del responsable de la Unidad de Administración Financiera (UDAF) la constancia de disponibilidad presupuestaria que garantice que existe crédito que cubre el monto anual del contrato.</a:t>
            </a:r>
            <a:endParaRPr lang="es-ES" sz="2000" dirty="0">
              <a:solidFill>
                <a:srgbClr val="00B0F0"/>
              </a:solidFill>
              <a:latin typeface="+mn-lt"/>
              <a:cs typeface="Arial" charset="0"/>
            </a:endParaRPr>
          </a:p>
        </p:txBody>
      </p:sp>
      <p:sp>
        <p:nvSpPr>
          <p:cNvPr id="27653" name="Text Box 5"/>
          <p:cNvSpPr txBox="1">
            <a:spLocks noChangeArrowheads="1"/>
          </p:cNvSpPr>
          <p:nvPr/>
        </p:nvSpPr>
        <p:spPr bwMode="auto">
          <a:xfrm>
            <a:off x="2339975" y="2924175"/>
            <a:ext cx="4321175" cy="396875"/>
          </a:xfrm>
          <a:prstGeom prst="rect">
            <a:avLst/>
          </a:prstGeom>
          <a:noFill/>
          <a:ln w="9525">
            <a:noFill/>
            <a:miter lim="800000"/>
            <a:headEnd/>
            <a:tailEnd/>
          </a:ln>
        </p:spPr>
        <p:txBody>
          <a:bodyPr>
            <a:spAutoFit/>
          </a:bodyPr>
          <a:lstStyle/>
          <a:p>
            <a:pPr algn="ctr">
              <a:spcBef>
                <a:spcPct val="50000"/>
              </a:spcBef>
            </a:pPr>
            <a:r>
              <a:rPr lang="es-MX" sz="2000" b="1" dirty="0">
                <a:solidFill>
                  <a:srgbClr val="0070C0"/>
                </a:solidFill>
                <a:latin typeface="+mj-lt"/>
                <a:cs typeface="Arial" charset="0"/>
              </a:rPr>
              <a:t>Articulo 66</a:t>
            </a:r>
            <a:endParaRPr lang="es-ES" sz="2000" b="1" dirty="0">
              <a:solidFill>
                <a:srgbClr val="0070C0"/>
              </a:solidFill>
              <a:latin typeface="+mj-lt"/>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rtlCol="0">
            <a:normAutofit fontScale="90000"/>
          </a:bodyPr>
          <a:lstStyle/>
          <a:p>
            <a:pPr eaLnBrk="1" fontAlgn="auto" hangingPunct="1">
              <a:spcAft>
                <a:spcPts val="0"/>
              </a:spcAft>
              <a:defRPr/>
            </a:pPr>
            <a:r>
              <a:rPr lang="es-GT" kern="1200" dirty="0" smtClean="0">
                <a:solidFill>
                  <a:srgbClr val="0070C0"/>
                </a:solidFill>
              </a:rPr>
              <a:t>¿</a:t>
            </a:r>
            <a:r>
              <a:rPr lang="es-GT" kern="1200" dirty="0" smtClean="0">
                <a:solidFill>
                  <a:srgbClr val="0070C0"/>
                </a:solidFill>
              </a:rPr>
              <a:t>En </a:t>
            </a:r>
            <a:r>
              <a:rPr lang="es-GT" kern="1200" dirty="0">
                <a:solidFill>
                  <a:srgbClr val="0070C0"/>
                </a:solidFill>
              </a:rPr>
              <a:t>qué momento se emiten los CDP?</a:t>
            </a:r>
          </a:p>
        </p:txBody>
      </p:sp>
      <p:graphicFrame>
        <p:nvGraphicFramePr>
          <p:cNvPr id="93187" name="Group 3"/>
          <p:cNvGraphicFramePr>
            <a:graphicFrameLocks noGrp="1"/>
          </p:cNvGraphicFramePr>
          <p:nvPr/>
        </p:nvGraphicFramePr>
        <p:xfrm>
          <a:off x="323528" y="1412776"/>
          <a:ext cx="8569325" cy="4392167"/>
        </p:xfrm>
        <a:graphic>
          <a:graphicData uri="http://schemas.openxmlformats.org/drawingml/2006/table">
            <a:tbl>
              <a:tblPr/>
              <a:tblGrid>
                <a:gridCol w="2143125"/>
                <a:gridCol w="2141538"/>
                <a:gridCol w="2143125"/>
                <a:gridCol w="2141537"/>
              </a:tblGrid>
              <a:tr h="965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2060"/>
                          </a:solidFill>
                          <a:effectLst/>
                          <a:latin typeface="+mn-lt"/>
                          <a:ea typeface="Times New Roman" pitchFamily="18" charset="0"/>
                          <a:cs typeface="Arial" charset="0"/>
                        </a:rPr>
                        <a:t>Concursos de </a:t>
                      </a:r>
                      <a:r>
                        <a:rPr kumimoji="0" lang="es-ES" sz="2000" b="1" i="0" u="none" strike="noStrike" cap="none" normalizeH="0" baseline="0" dirty="0" err="1" smtClean="0">
                          <a:ln>
                            <a:noFill/>
                          </a:ln>
                          <a:solidFill>
                            <a:srgbClr val="002060"/>
                          </a:solidFill>
                          <a:effectLst/>
                          <a:latin typeface="+mn-lt"/>
                          <a:ea typeface="Times New Roman" pitchFamily="18" charset="0"/>
                          <a:cs typeface="Arial" charset="0"/>
                        </a:rPr>
                        <a:t>Guatecompras</a:t>
                      </a:r>
                      <a:endParaRPr kumimoji="0" lang="es-ES" sz="2000" b="0" i="0" u="none" strike="noStrike" cap="none" normalizeH="0" baseline="0" dirty="0" smtClean="0">
                        <a:ln>
                          <a:noFill/>
                        </a:ln>
                        <a:solidFill>
                          <a:srgbClr val="002060"/>
                        </a:solidFill>
                        <a:effectLst/>
                        <a:latin typeface="+mn-lt"/>
                        <a:ea typeface="Times New Roman" pitchFamily="18" charset="0"/>
                        <a:cs typeface="Arial" charset="0"/>
                      </a:endParaRPr>
                    </a:p>
                  </a:txBody>
                  <a:tcPr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2060"/>
                          </a:solidFill>
                          <a:effectLst/>
                          <a:latin typeface="+mn-lt"/>
                          <a:ea typeface="Times New Roman" pitchFamily="18" charset="0"/>
                          <a:cs typeface="Arial" charset="0"/>
                        </a:rPr>
                        <a:t>Contrato de Infraestructura</a:t>
                      </a:r>
                      <a:endParaRPr kumimoji="0" lang="es-ES" sz="2000" b="0" i="0" u="none" strike="noStrike" cap="none" normalizeH="0" baseline="0" dirty="0" smtClean="0">
                        <a:ln>
                          <a:noFill/>
                        </a:ln>
                        <a:solidFill>
                          <a:srgbClr val="002060"/>
                        </a:solidFill>
                        <a:effectLst/>
                        <a:latin typeface="+mn-lt"/>
                        <a:ea typeface="Times New Roman" pitchFamily="18" charset="0"/>
                        <a:cs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2060"/>
                          </a:solidFill>
                          <a:effectLst/>
                          <a:latin typeface="+mn-lt"/>
                          <a:ea typeface="Times New Roman" pitchFamily="18" charset="0"/>
                          <a:cs typeface="Arial" charset="0"/>
                        </a:rPr>
                        <a:t>Compra Directa</a:t>
                      </a:r>
                      <a:endParaRPr kumimoji="0" lang="es-ES" sz="2000" b="0" i="0" u="none" strike="noStrike" cap="none" normalizeH="0" baseline="0" dirty="0" smtClean="0">
                        <a:ln>
                          <a:noFill/>
                        </a:ln>
                        <a:solidFill>
                          <a:srgbClr val="002060"/>
                        </a:solidFill>
                        <a:effectLst/>
                        <a:latin typeface="+mn-lt"/>
                        <a:ea typeface="Times New Roman" pitchFamily="18" charset="0"/>
                        <a:cs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2060"/>
                          </a:solidFill>
                          <a:effectLst/>
                          <a:latin typeface="+mn-lt"/>
                          <a:ea typeface="Times New Roman" pitchFamily="18" charset="0"/>
                          <a:cs typeface="Arial" charset="0"/>
                        </a:rPr>
                        <a:t>Contrato Abierto</a:t>
                      </a:r>
                      <a:endParaRPr kumimoji="0" lang="es-ES" sz="2000" b="0" i="0" u="none" strike="noStrike" cap="none" normalizeH="0" baseline="0" dirty="0" smtClean="0">
                        <a:ln>
                          <a:noFill/>
                        </a:ln>
                        <a:solidFill>
                          <a:srgbClr val="002060"/>
                        </a:solidFill>
                        <a:effectLst/>
                        <a:latin typeface="+mn-lt"/>
                        <a:ea typeface="Times New Roman" pitchFamily="18" charset="0"/>
                        <a:cs typeface="Arial" charset="0"/>
                      </a:endParaRPr>
                    </a:p>
                  </a:txBody>
                  <a:tcPr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r>
              <a:tr h="1715177">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Adjudicación</a:t>
                      </a:r>
                    </a:p>
                    <a:p>
                      <a:pPr marL="0" marR="0" lvl="0" indent="0" algn="ctr"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rgbClr val="0070C0"/>
                          </a:solidFill>
                          <a:effectLst/>
                          <a:latin typeface="+mn-lt"/>
                          <a:ea typeface="Times New Roman" pitchFamily="18" charset="0"/>
                          <a:cs typeface="Arial" charset="0"/>
                        </a:rPr>
                        <a:t>CDP</a:t>
                      </a:r>
                      <a:endParaRPr kumimoji="0" lang="es-ES" sz="1600" b="0" i="0" u="none" strike="noStrike" cap="none" normalizeH="0" baseline="0" dirty="0" smtClean="0">
                        <a:ln>
                          <a:noFill/>
                        </a:ln>
                        <a:solidFill>
                          <a:srgbClr val="0070C0"/>
                        </a:solidFill>
                        <a:effectLst/>
                        <a:latin typeface="+mn-lt"/>
                        <a:ea typeface="Times New Roman" pitchFamily="18" charset="0"/>
                        <a:cs typeface="Arial"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Suscripción Contrato</a:t>
                      </a:r>
                    </a:p>
                  </a:txBody>
                  <a:tcP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Apertura ejercicio </a:t>
                      </a:r>
                      <a:endParaRPr kumimoji="0" lang="es-ES" sz="1600" b="0" i="0" u="none" strike="noStrike" cap="none" normalizeH="0" baseline="0" dirty="0" smtClean="0">
                        <a:ln>
                          <a:noFill/>
                        </a:ln>
                        <a:solidFill>
                          <a:srgbClr val="0070C0"/>
                        </a:solidFill>
                        <a:effectLst/>
                        <a:latin typeface="+mn-lt"/>
                        <a:ea typeface="Times New Roman" pitchFamily="18" charset="0"/>
                        <a:cs typeface="Arial"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es-ES" sz="1600" b="1" i="0" u="none" strike="noStrike" cap="none" normalizeH="0" baseline="0" dirty="0" smtClean="0">
                          <a:ln>
                            <a:noFill/>
                          </a:ln>
                          <a:solidFill>
                            <a:srgbClr val="0070C0"/>
                          </a:solidFill>
                          <a:effectLst/>
                          <a:latin typeface="+mn-lt"/>
                          <a:ea typeface="Times New Roman" pitchFamily="18" charset="0"/>
                          <a:cs typeface="Arial" charset="0"/>
                        </a:rPr>
                        <a:t>CDP</a:t>
                      </a:r>
                      <a:endParaRPr kumimoji="0" lang="es-ES" sz="1600" b="0" i="0" u="none" strike="noStrike" cap="none" normalizeH="0" baseline="0" dirty="0" smtClean="0">
                        <a:ln>
                          <a:noFill/>
                        </a:ln>
                        <a:solidFill>
                          <a:srgbClr val="0070C0"/>
                        </a:solidFill>
                        <a:effectLst/>
                        <a:latin typeface="+mn-lt"/>
                        <a:ea typeface="Times New Roman" pitchFamily="18" charset="0"/>
                        <a:cs typeface="Arial"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Programa de Avance Anual</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Aprobación oferta</a:t>
                      </a:r>
                    </a:p>
                    <a:p>
                      <a:pPr marL="0" marR="0" lvl="0" indent="0" algn="ctr"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rgbClr val="0070C0"/>
                          </a:solidFill>
                          <a:effectLst/>
                          <a:latin typeface="+mn-lt"/>
                          <a:ea typeface="Times New Roman" pitchFamily="18" charset="0"/>
                          <a:cs typeface="Arial" charset="0"/>
                        </a:rPr>
                        <a:t>CDP</a:t>
                      </a:r>
                      <a:endParaRPr kumimoji="0" lang="es-ES" sz="1600" b="0" i="0" u="none" strike="noStrike" cap="none" normalizeH="0" baseline="0" dirty="0" smtClean="0">
                        <a:ln>
                          <a:noFill/>
                        </a:ln>
                        <a:solidFill>
                          <a:srgbClr val="0070C0"/>
                        </a:solidFill>
                        <a:effectLst/>
                        <a:latin typeface="+mn-lt"/>
                        <a:ea typeface="Times New Roman" pitchFamily="18" charset="0"/>
                        <a:cs typeface="Arial"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Orden de Compra</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Apertura ejercicio </a:t>
                      </a:r>
                      <a:endParaRPr kumimoji="0" lang="es-ES" sz="1600" b="0" i="0" u="none" strike="noStrike" cap="none" normalizeH="0" baseline="0" dirty="0" smtClean="0">
                        <a:ln>
                          <a:noFill/>
                        </a:ln>
                        <a:solidFill>
                          <a:srgbClr val="0070C0"/>
                        </a:solidFill>
                        <a:effectLst/>
                        <a:latin typeface="+mn-lt"/>
                        <a:ea typeface="Times New Roman" pitchFamily="18" charset="0"/>
                        <a:cs typeface="Arial"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es-ES" sz="1600" b="1" i="0" u="none" strike="noStrike" cap="none" normalizeH="0" baseline="0" dirty="0" smtClean="0">
                          <a:ln>
                            <a:noFill/>
                          </a:ln>
                          <a:solidFill>
                            <a:srgbClr val="0070C0"/>
                          </a:solidFill>
                          <a:effectLst/>
                          <a:latin typeface="+mn-lt"/>
                          <a:ea typeface="Times New Roman" pitchFamily="18" charset="0"/>
                          <a:cs typeface="Arial" charset="0"/>
                        </a:rPr>
                        <a:t>CDP</a:t>
                      </a:r>
                      <a:endParaRPr kumimoji="0" lang="es-ES" sz="1600" b="0" i="0" u="none" strike="noStrike" cap="none" normalizeH="0" baseline="0" dirty="0" smtClean="0">
                        <a:ln>
                          <a:noFill/>
                        </a:ln>
                        <a:solidFill>
                          <a:srgbClr val="0070C0"/>
                        </a:solidFill>
                        <a:effectLst/>
                        <a:latin typeface="+mn-lt"/>
                        <a:ea typeface="Times New Roman" pitchFamily="18" charset="0"/>
                        <a:cs typeface="Arial"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Orden de Compra</a:t>
                      </a:r>
                    </a:p>
                  </a:txBody>
                  <a:tcP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1895">
                <a:tc>
                  <a:txBody>
                    <a:bodyPr/>
                    <a:lstStyle/>
                    <a:p>
                      <a:pPr marL="0" marR="0" lvl="0" indent="0" algn="ctr" defTabSz="914400" rtl="0" eaLnBrk="1" fontAlgn="base" latinLnBrk="0" hangingPunct="1">
                        <a:lnSpc>
                          <a:spcPct val="14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Re-Adjudicación</a:t>
                      </a:r>
                    </a:p>
                    <a:p>
                      <a:pPr marL="0" marR="0" lvl="0" indent="0" algn="ctr" defTabSz="914400" rtl="0" eaLnBrk="0" fontAlgn="base" latinLnBrk="0" hangingPunct="0">
                        <a:lnSpc>
                          <a:spcPct val="140000"/>
                        </a:lnSpc>
                        <a:spcBef>
                          <a:spcPct val="0"/>
                        </a:spcBef>
                        <a:spcAft>
                          <a:spcPct val="0"/>
                        </a:spcAft>
                        <a:buClrTx/>
                        <a:buSzTx/>
                        <a:buFontTx/>
                        <a:buNone/>
                        <a:tabLst/>
                      </a:pPr>
                      <a:r>
                        <a:rPr kumimoji="0" lang="es-ES" sz="1600" b="1" i="0" u="none" strike="noStrike" cap="none" normalizeH="0" baseline="0" dirty="0" smtClean="0">
                          <a:ln>
                            <a:noFill/>
                          </a:ln>
                          <a:solidFill>
                            <a:srgbClr val="0070C0"/>
                          </a:solidFill>
                          <a:effectLst/>
                          <a:latin typeface="+mn-lt"/>
                          <a:ea typeface="Times New Roman" pitchFamily="18" charset="0"/>
                          <a:cs typeface="Arial" charset="0"/>
                        </a:rPr>
                        <a:t>CDP</a:t>
                      </a:r>
                      <a:endParaRPr kumimoji="0" lang="es-ES" sz="1600" b="0" i="0" u="none" strike="noStrike" cap="none" normalizeH="0" baseline="0" dirty="0" smtClean="0">
                        <a:ln>
                          <a:noFill/>
                        </a:ln>
                        <a:solidFill>
                          <a:srgbClr val="0070C0"/>
                        </a:solidFill>
                        <a:effectLst/>
                        <a:latin typeface="+mn-lt"/>
                        <a:ea typeface="Times New Roman" pitchFamily="18" charset="0"/>
                        <a:cs typeface="Arial" charset="0"/>
                      </a:endParaRPr>
                    </a:p>
                    <a:p>
                      <a:pPr marL="0" marR="0" lvl="0" indent="0" algn="ctr" defTabSz="914400" rtl="0" eaLnBrk="0" fontAlgn="base" latinLnBrk="0" hangingPunct="0">
                        <a:lnSpc>
                          <a:spcPct val="14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Suscripción Contrato</a:t>
                      </a:r>
                    </a:p>
                  </a:txBody>
                  <a:tcP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1" fontAlgn="base" latinLnBrk="0" hangingPunct="1">
                        <a:lnSpc>
                          <a:spcPct val="140000"/>
                        </a:lnSpc>
                        <a:spcBef>
                          <a:spcPct val="0"/>
                        </a:spcBef>
                        <a:spcAft>
                          <a:spcPct val="0"/>
                        </a:spcAft>
                        <a:buClrTx/>
                        <a:buSzTx/>
                        <a:buFontTx/>
                        <a:buNone/>
                        <a:tabLst/>
                      </a:pPr>
                      <a:r>
                        <a:rPr kumimoji="0" lang="es-ES" sz="1600" b="1" i="0" u="none" strike="noStrike" cap="none" normalizeH="0" baseline="0" dirty="0" smtClean="0">
                          <a:ln>
                            <a:noFill/>
                          </a:ln>
                          <a:solidFill>
                            <a:srgbClr val="0070C0"/>
                          </a:solidFill>
                          <a:effectLst/>
                          <a:latin typeface="+mn-lt"/>
                          <a:ea typeface="Times New Roman" pitchFamily="18" charset="0"/>
                          <a:cs typeface="Arial" charset="0"/>
                        </a:rPr>
                        <a:t>CDP</a:t>
                      </a:r>
                      <a:endParaRPr kumimoji="0" lang="es-ES" sz="1600" b="0" i="0" u="none" strike="noStrike" cap="none" normalizeH="0" baseline="0" dirty="0" smtClean="0">
                        <a:ln>
                          <a:noFill/>
                        </a:ln>
                        <a:solidFill>
                          <a:srgbClr val="0070C0"/>
                        </a:solidFill>
                        <a:effectLst/>
                        <a:latin typeface="+mn-lt"/>
                        <a:ea typeface="Times New Roman" pitchFamily="18" charset="0"/>
                        <a:cs typeface="Arial" charset="0"/>
                      </a:endParaRPr>
                    </a:p>
                    <a:p>
                      <a:pPr marL="0" marR="0" lvl="0" indent="0" algn="ctr" defTabSz="914400" rtl="0" eaLnBrk="0" fontAlgn="base" latinLnBrk="0" hangingPunct="0">
                        <a:lnSpc>
                          <a:spcPct val="14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Aprobar modificación al Monto y/o Presupuesto</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1" fontAlgn="base" latinLnBrk="0" hangingPunct="1">
                        <a:lnSpc>
                          <a:spcPct val="140000"/>
                        </a:lnSpc>
                        <a:spcBef>
                          <a:spcPct val="0"/>
                        </a:spcBef>
                        <a:spcAft>
                          <a:spcPct val="0"/>
                        </a:spcAft>
                        <a:buClrTx/>
                        <a:buSzTx/>
                        <a:buFontTx/>
                        <a:buNone/>
                        <a:tabLst/>
                      </a:pPr>
                      <a:r>
                        <a:rPr kumimoji="0" lang="es-ES" sz="1600" b="1" i="0" u="none" strike="noStrike" cap="none" normalizeH="0" baseline="0" dirty="0" smtClean="0">
                          <a:ln>
                            <a:noFill/>
                          </a:ln>
                          <a:solidFill>
                            <a:srgbClr val="0070C0"/>
                          </a:solidFill>
                          <a:effectLst/>
                          <a:latin typeface="+mn-lt"/>
                          <a:ea typeface="Times New Roman" pitchFamily="18" charset="0"/>
                          <a:cs typeface="Arial" charset="0"/>
                        </a:rPr>
                        <a:t>CDP</a:t>
                      </a:r>
                      <a:endParaRPr kumimoji="0" lang="es-ES" sz="1600" b="0" i="0" u="none" strike="noStrike" cap="none" normalizeH="0" baseline="0" dirty="0" smtClean="0">
                        <a:ln>
                          <a:noFill/>
                        </a:ln>
                        <a:solidFill>
                          <a:srgbClr val="0070C0"/>
                        </a:solidFill>
                        <a:effectLst/>
                        <a:latin typeface="+mn-lt"/>
                        <a:ea typeface="Times New Roman" pitchFamily="18" charset="0"/>
                        <a:cs typeface="Arial" charset="0"/>
                      </a:endParaRPr>
                    </a:p>
                    <a:p>
                      <a:pPr marL="0" marR="0" lvl="0" indent="0" algn="ctr" defTabSz="914400" rtl="0" eaLnBrk="0" fontAlgn="base" latinLnBrk="0" hangingPunct="0">
                        <a:lnSpc>
                          <a:spcPct val="14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Aprobar modificación  al Monto y/o Presupuesto</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1" fontAlgn="base" latinLnBrk="0" hangingPunct="1">
                        <a:lnSpc>
                          <a:spcPct val="140000"/>
                        </a:lnSpc>
                        <a:spcBef>
                          <a:spcPct val="0"/>
                        </a:spcBef>
                        <a:spcAft>
                          <a:spcPct val="0"/>
                        </a:spcAft>
                        <a:buClrTx/>
                        <a:buSzTx/>
                        <a:buFontTx/>
                        <a:buNone/>
                        <a:tabLst/>
                      </a:pPr>
                      <a:r>
                        <a:rPr kumimoji="0" lang="es-ES" sz="1600" b="1" i="0" u="none" strike="noStrike" cap="none" normalizeH="0" baseline="0" dirty="0" smtClean="0">
                          <a:ln>
                            <a:noFill/>
                          </a:ln>
                          <a:solidFill>
                            <a:srgbClr val="0070C0"/>
                          </a:solidFill>
                          <a:effectLst/>
                          <a:latin typeface="+mn-lt"/>
                          <a:ea typeface="Times New Roman" pitchFamily="18" charset="0"/>
                          <a:cs typeface="Arial" charset="0"/>
                        </a:rPr>
                        <a:t>CDP</a:t>
                      </a:r>
                      <a:endParaRPr kumimoji="0" lang="es-ES" sz="1600" b="0" i="0" u="none" strike="noStrike" cap="none" normalizeH="0" baseline="0" dirty="0" smtClean="0">
                        <a:ln>
                          <a:noFill/>
                        </a:ln>
                        <a:solidFill>
                          <a:srgbClr val="0070C0"/>
                        </a:solidFill>
                        <a:effectLst/>
                        <a:latin typeface="+mn-lt"/>
                        <a:ea typeface="Times New Roman" pitchFamily="18" charset="0"/>
                        <a:cs typeface="Arial" charset="0"/>
                      </a:endParaRPr>
                    </a:p>
                    <a:p>
                      <a:pPr marL="0" marR="0" lvl="0" indent="0" algn="ctr" defTabSz="914400" rtl="0" eaLnBrk="0" fontAlgn="base" latinLnBrk="0" hangingPunct="0">
                        <a:lnSpc>
                          <a:spcPct val="140000"/>
                        </a:lnSpc>
                        <a:spcBef>
                          <a:spcPct val="0"/>
                        </a:spcBef>
                        <a:spcAft>
                          <a:spcPct val="0"/>
                        </a:spcAft>
                        <a:buClrTx/>
                        <a:buSzTx/>
                        <a:buFontTx/>
                        <a:buNone/>
                        <a:tabLst/>
                      </a:pPr>
                      <a:r>
                        <a:rPr kumimoji="0" lang="es-ES" sz="1600" b="0" i="0" u="none" strike="noStrike" cap="none" normalizeH="0" baseline="0" dirty="0" smtClean="0">
                          <a:ln>
                            <a:noFill/>
                          </a:ln>
                          <a:solidFill>
                            <a:srgbClr val="0070C0"/>
                          </a:solidFill>
                          <a:effectLst/>
                          <a:latin typeface="+mn-lt"/>
                          <a:ea typeface="Times New Roman" pitchFamily="18" charset="0"/>
                          <a:cs typeface="Arial" charset="0"/>
                        </a:rPr>
                        <a:t>Aprobar modificación  al Monto y/o Presupuesto</a:t>
                      </a:r>
                    </a:p>
                  </a:txBody>
                  <a:tcP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ultidocumento"/>
          <p:cNvSpPr/>
          <p:nvPr/>
        </p:nvSpPr>
        <p:spPr bwMode="auto">
          <a:xfrm>
            <a:off x="1763688" y="1340768"/>
            <a:ext cx="1887810" cy="2152383"/>
          </a:xfrm>
          <a:prstGeom prst="flowChartMultidocument">
            <a:avLst/>
          </a:prstGeom>
          <a:blipFill>
            <a:blip r:embed="rId3" cstate="print"/>
            <a:tile tx="0" ty="0" sx="100000" sy="100000" flip="none" algn="tl"/>
          </a:blipFill>
          <a:ln w="9525"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fontAlgn="auto">
              <a:spcBef>
                <a:spcPts val="0"/>
              </a:spcBef>
              <a:spcAft>
                <a:spcPts val="0"/>
              </a:spcAft>
              <a:defRPr/>
            </a:pPr>
            <a:endParaRPr lang="es-GT">
              <a:latin typeface="+mn-lt"/>
            </a:endParaRPr>
          </a:p>
        </p:txBody>
      </p:sp>
      <p:sp>
        <p:nvSpPr>
          <p:cNvPr id="4" name="3 CuadroTexto"/>
          <p:cNvSpPr txBox="1"/>
          <p:nvPr/>
        </p:nvSpPr>
        <p:spPr>
          <a:xfrm>
            <a:off x="1836738" y="2143125"/>
            <a:ext cx="1584325" cy="1158875"/>
          </a:xfrm>
          <a:prstGeom prst="rect">
            <a:avLst/>
          </a:prstGeom>
          <a:noFill/>
        </p:spPr>
        <p:txBody>
          <a:bodyPr>
            <a:spAutoFit/>
          </a:bodyPr>
          <a:lstStyle/>
          <a:p>
            <a:pPr marL="285750" indent="-285750">
              <a:buFont typeface="Arial" charset="0"/>
              <a:buChar char="•"/>
            </a:pPr>
            <a:r>
              <a:rPr lang="es-GT" sz="1000" dirty="0">
                <a:latin typeface="Calibri" pitchFamily="34" charset="0"/>
              </a:rPr>
              <a:t>Publicación de Concurso</a:t>
            </a:r>
          </a:p>
          <a:p>
            <a:pPr marL="285750" indent="-285750">
              <a:buFont typeface="Arial" charset="0"/>
              <a:buChar char="•"/>
            </a:pPr>
            <a:r>
              <a:rPr lang="es-GT" sz="1000" dirty="0">
                <a:latin typeface="Calibri" pitchFamily="34" charset="0"/>
              </a:rPr>
              <a:t>Recepción de ofertas</a:t>
            </a:r>
          </a:p>
          <a:p>
            <a:pPr marL="285750" indent="-285750">
              <a:buFont typeface="Arial" charset="0"/>
              <a:buChar char="•"/>
            </a:pPr>
            <a:r>
              <a:rPr lang="es-GT" sz="1000" dirty="0">
                <a:latin typeface="Calibri" pitchFamily="34" charset="0"/>
              </a:rPr>
              <a:t>Adjudicación </a:t>
            </a:r>
          </a:p>
          <a:p>
            <a:pPr marL="285750" indent="-285750">
              <a:buFont typeface="Arial" charset="0"/>
              <a:buChar char="•"/>
            </a:pPr>
            <a:r>
              <a:rPr lang="es-GT" sz="1000" dirty="0">
                <a:latin typeface="Calibri" pitchFamily="34" charset="0"/>
              </a:rPr>
              <a:t>Suscripción de Contrato</a:t>
            </a:r>
          </a:p>
          <a:p>
            <a:pPr marL="285750" indent="-285750">
              <a:buFont typeface="Arial" charset="0"/>
              <a:buChar char="•"/>
            </a:pPr>
            <a:endParaRPr lang="es-GT" sz="1000" dirty="0">
              <a:latin typeface="Calibri" pitchFamily="34" charset="0"/>
            </a:endParaRPr>
          </a:p>
        </p:txBody>
      </p:sp>
      <p:pic>
        <p:nvPicPr>
          <p:cNvPr id="28724" name="Picture 52"/>
          <p:cNvPicPr>
            <a:picLocks noChangeAspect="1" noChangeArrowheads="1"/>
          </p:cNvPicPr>
          <p:nvPr/>
        </p:nvPicPr>
        <p:blipFill>
          <a:blip r:embed="rId4" cstate="print"/>
          <a:srcRect/>
          <a:stretch>
            <a:fillRect/>
          </a:stretch>
        </p:blipFill>
        <p:spPr bwMode="auto">
          <a:xfrm>
            <a:off x="2052638" y="1373188"/>
            <a:ext cx="1511300" cy="542925"/>
          </a:xfrm>
          <a:prstGeom prst="rect">
            <a:avLst/>
          </a:prstGeom>
          <a:noFill/>
        </p:spPr>
      </p:pic>
      <p:pic>
        <p:nvPicPr>
          <p:cNvPr id="28725" name="Picture 53"/>
          <p:cNvPicPr>
            <a:picLocks noChangeAspect="1" noChangeArrowheads="1"/>
          </p:cNvPicPr>
          <p:nvPr/>
        </p:nvPicPr>
        <p:blipFill>
          <a:blip r:embed="rId5" cstate="print"/>
          <a:srcRect/>
          <a:stretch>
            <a:fillRect/>
          </a:stretch>
        </p:blipFill>
        <p:spPr bwMode="auto">
          <a:xfrm>
            <a:off x="3781425" y="3573463"/>
            <a:ext cx="1584325" cy="504825"/>
          </a:xfrm>
          <a:prstGeom prst="rect">
            <a:avLst/>
          </a:prstGeom>
          <a:noFill/>
        </p:spPr>
      </p:pic>
      <p:sp>
        <p:nvSpPr>
          <p:cNvPr id="2" name="4 Multidocumento"/>
          <p:cNvSpPr/>
          <p:nvPr/>
        </p:nvSpPr>
        <p:spPr bwMode="auto">
          <a:xfrm>
            <a:off x="3748535" y="4096442"/>
            <a:ext cx="1592677" cy="1433485"/>
          </a:xfrm>
          <a:prstGeom prst="flowChartMultidocument">
            <a:avLst/>
          </a:prstGeom>
          <a:blipFill>
            <a:blip r:embed="rId3" cstate="print"/>
            <a:tile tx="0" ty="0" sx="100000" sy="100000" flip="none" algn="tl"/>
          </a:blipFill>
          <a:ln w="9525"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fontAlgn="auto">
              <a:spcBef>
                <a:spcPts val="0"/>
              </a:spcBef>
              <a:spcAft>
                <a:spcPts val="0"/>
              </a:spcAft>
              <a:defRPr/>
            </a:pPr>
            <a:endParaRPr lang="es-GT">
              <a:latin typeface="+mn-lt"/>
            </a:endParaRPr>
          </a:p>
        </p:txBody>
      </p:sp>
      <p:sp>
        <p:nvSpPr>
          <p:cNvPr id="28729" name="Line 57"/>
          <p:cNvSpPr>
            <a:spLocks noChangeShapeType="1"/>
          </p:cNvSpPr>
          <p:nvPr/>
        </p:nvSpPr>
        <p:spPr bwMode="auto">
          <a:xfrm>
            <a:off x="2555875" y="3357563"/>
            <a:ext cx="0" cy="1439862"/>
          </a:xfrm>
          <a:prstGeom prst="line">
            <a:avLst/>
          </a:prstGeom>
          <a:noFill/>
          <a:ln w="9525">
            <a:solidFill>
              <a:schemeClr val="tx1"/>
            </a:solidFill>
            <a:round/>
            <a:headEnd/>
            <a:tailEnd/>
          </a:ln>
          <a:effectLst/>
        </p:spPr>
        <p:txBody>
          <a:bodyPr/>
          <a:lstStyle/>
          <a:p>
            <a:endParaRPr lang="es-GT"/>
          </a:p>
        </p:txBody>
      </p:sp>
      <p:sp>
        <p:nvSpPr>
          <p:cNvPr id="28730" name="Line 58"/>
          <p:cNvSpPr>
            <a:spLocks noChangeShapeType="1"/>
          </p:cNvSpPr>
          <p:nvPr/>
        </p:nvSpPr>
        <p:spPr bwMode="auto">
          <a:xfrm>
            <a:off x="2555875" y="4797425"/>
            <a:ext cx="1152525" cy="0"/>
          </a:xfrm>
          <a:prstGeom prst="line">
            <a:avLst/>
          </a:prstGeom>
          <a:noFill/>
          <a:ln w="9525">
            <a:solidFill>
              <a:schemeClr val="tx1"/>
            </a:solidFill>
            <a:round/>
            <a:headEnd/>
            <a:tailEnd type="triangle" w="med" len="med"/>
          </a:ln>
          <a:effectLst/>
        </p:spPr>
        <p:txBody>
          <a:bodyPr/>
          <a:lstStyle/>
          <a:p>
            <a:endParaRPr lang="es-GT"/>
          </a:p>
        </p:txBody>
      </p:sp>
      <p:sp>
        <p:nvSpPr>
          <p:cNvPr id="3" name="3 CuadroTexto"/>
          <p:cNvSpPr txBox="1"/>
          <p:nvPr/>
        </p:nvSpPr>
        <p:spPr>
          <a:xfrm>
            <a:off x="3707904" y="4221088"/>
            <a:ext cx="1584325" cy="1158875"/>
          </a:xfrm>
          <a:prstGeom prst="rect">
            <a:avLst/>
          </a:prstGeom>
          <a:noFill/>
        </p:spPr>
        <p:txBody>
          <a:bodyPr>
            <a:spAutoFit/>
          </a:bodyPr>
          <a:lstStyle/>
          <a:p>
            <a:pPr marL="285750" indent="-285750">
              <a:buFont typeface="Arial" charset="0"/>
              <a:buChar char="•"/>
            </a:pPr>
            <a:r>
              <a:rPr lang="es-GT" sz="1000" dirty="0">
                <a:latin typeface="Calibri" pitchFamily="34" charset="0"/>
              </a:rPr>
              <a:t>Registra la Orden de Compra</a:t>
            </a:r>
          </a:p>
          <a:p>
            <a:pPr marL="285750" indent="-285750">
              <a:buFont typeface="Arial" charset="0"/>
              <a:buChar char="•"/>
            </a:pPr>
            <a:r>
              <a:rPr lang="es-GT" sz="1000" dirty="0">
                <a:latin typeface="Calibri" pitchFamily="34" charset="0"/>
              </a:rPr>
              <a:t>Se solicita y Aprueba la  Constancia de Disponibilidad Presupuestaria (CDP)</a:t>
            </a:r>
          </a:p>
          <a:p>
            <a:pPr marL="285750" indent="-285750">
              <a:buFont typeface="Arial" charset="0"/>
              <a:buChar char="•"/>
            </a:pPr>
            <a:endParaRPr lang="es-GT" sz="1000" dirty="0">
              <a:latin typeface="Calibri" pitchFamily="34" charset="0"/>
            </a:endParaRPr>
          </a:p>
        </p:txBody>
      </p:sp>
      <p:sp>
        <p:nvSpPr>
          <p:cNvPr id="28734" name="Oval 62"/>
          <p:cNvSpPr>
            <a:spLocks noChangeArrowheads="1"/>
          </p:cNvSpPr>
          <p:nvPr/>
        </p:nvSpPr>
        <p:spPr bwMode="auto">
          <a:xfrm>
            <a:off x="6443663" y="1412875"/>
            <a:ext cx="1152525" cy="647700"/>
          </a:xfrm>
          <a:prstGeom prst="ellipse">
            <a:avLst/>
          </a:prstGeom>
          <a:solidFill>
            <a:schemeClr val="accent1"/>
          </a:solidFill>
          <a:ln w="9525">
            <a:solidFill>
              <a:schemeClr val="tx1"/>
            </a:solidFill>
            <a:round/>
            <a:headEnd/>
            <a:tailEnd/>
          </a:ln>
          <a:effectLst/>
        </p:spPr>
        <p:txBody>
          <a:bodyPr wrap="none" anchor="ctr"/>
          <a:lstStyle/>
          <a:p>
            <a:pPr algn="ctr"/>
            <a:r>
              <a:rPr lang="es-ES"/>
              <a:t>Proveedor</a:t>
            </a:r>
          </a:p>
        </p:txBody>
      </p:sp>
      <p:sp>
        <p:nvSpPr>
          <p:cNvPr id="28736" name="Rectangle 64"/>
          <p:cNvSpPr>
            <a:spLocks noChangeArrowheads="1"/>
          </p:cNvSpPr>
          <p:nvPr/>
        </p:nvSpPr>
        <p:spPr bwMode="auto">
          <a:xfrm>
            <a:off x="4356100" y="2133600"/>
            <a:ext cx="1079500" cy="503238"/>
          </a:xfrm>
          <a:prstGeom prst="rect">
            <a:avLst/>
          </a:prstGeom>
          <a:solidFill>
            <a:schemeClr val="accent1"/>
          </a:solidFill>
          <a:ln w="9525">
            <a:solidFill>
              <a:schemeClr val="tx1"/>
            </a:solidFill>
            <a:miter lim="800000"/>
            <a:headEnd/>
            <a:tailEnd/>
          </a:ln>
          <a:effectLst/>
        </p:spPr>
        <p:txBody>
          <a:bodyPr wrap="none" anchor="ctr"/>
          <a:lstStyle/>
          <a:p>
            <a:pPr algn="ctr"/>
            <a:r>
              <a:rPr lang="es-ES" sz="1400" b="1"/>
              <a:t>Notificación</a:t>
            </a:r>
          </a:p>
          <a:p>
            <a:pPr algn="ctr"/>
            <a:r>
              <a:rPr lang="es-ES" sz="1400" b="1">
                <a:solidFill>
                  <a:schemeClr val="hlink"/>
                </a:solidFill>
              </a:rPr>
              <a:t>CDP</a:t>
            </a:r>
          </a:p>
        </p:txBody>
      </p:sp>
      <p:sp>
        <p:nvSpPr>
          <p:cNvPr id="28737" name="Line 65"/>
          <p:cNvSpPr>
            <a:spLocks noChangeShapeType="1"/>
          </p:cNvSpPr>
          <p:nvPr/>
        </p:nvSpPr>
        <p:spPr bwMode="auto">
          <a:xfrm flipV="1">
            <a:off x="4932363" y="2636838"/>
            <a:ext cx="0" cy="936625"/>
          </a:xfrm>
          <a:prstGeom prst="line">
            <a:avLst/>
          </a:prstGeom>
          <a:noFill/>
          <a:ln w="9525">
            <a:solidFill>
              <a:schemeClr val="tx1"/>
            </a:solidFill>
            <a:round/>
            <a:headEnd/>
            <a:tailEnd type="triangle" w="med" len="med"/>
          </a:ln>
          <a:effectLst/>
        </p:spPr>
        <p:txBody>
          <a:bodyPr/>
          <a:lstStyle/>
          <a:p>
            <a:endParaRPr lang="es-GT"/>
          </a:p>
        </p:txBody>
      </p:sp>
      <p:sp>
        <p:nvSpPr>
          <p:cNvPr id="28739" name="Line 67"/>
          <p:cNvSpPr>
            <a:spLocks noChangeShapeType="1"/>
          </p:cNvSpPr>
          <p:nvPr/>
        </p:nvSpPr>
        <p:spPr bwMode="auto">
          <a:xfrm flipH="1">
            <a:off x="3708400" y="2349500"/>
            <a:ext cx="647700" cy="0"/>
          </a:xfrm>
          <a:prstGeom prst="line">
            <a:avLst/>
          </a:prstGeom>
          <a:noFill/>
          <a:ln w="9525">
            <a:solidFill>
              <a:schemeClr val="tx1"/>
            </a:solidFill>
            <a:round/>
            <a:headEnd/>
            <a:tailEnd type="triangle" w="med" len="med"/>
          </a:ln>
          <a:effectLst/>
        </p:spPr>
        <p:txBody>
          <a:bodyPr/>
          <a:lstStyle/>
          <a:p>
            <a:endParaRPr lang="es-GT"/>
          </a:p>
        </p:txBody>
      </p:sp>
      <p:sp>
        <p:nvSpPr>
          <p:cNvPr id="6" name="3 CuadroTexto"/>
          <p:cNvSpPr txBox="1"/>
          <p:nvPr/>
        </p:nvSpPr>
        <p:spPr>
          <a:xfrm>
            <a:off x="395288" y="350838"/>
            <a:ext cx="8424862" cy="701675"/>
          </a:xfrm>
          <a:prstGeom prst="rect">
            <a:avLst/>
          </a:prstGeom>
          <a:noFill/>
        </p:spPr>
        <p:txBody>
          <a:bodyPr>
            <a:spAutoFit/>
          </a:bodyPr>
          <a:lstStyle/>
          <a:p>
            <a:pPr marL="285750" indent="-285750" algn="ctr">
              <a:buFont typeface="Arial" charset="0"/>
              <a:buNone/>
            </a:pPr>
            <a:r>
              <a:rPr lang="es-GT" sz="2000" b="1" dirty="0">
                <a:solidFill>
                  <a:srgbClr val="0070C0"/>
                </a:solidFill>
                <a:latin typeface="Calibri" pitchFamily="34" charset="0"/>
              </a:rPr>
              <a:t>Relación del sistema </a:t>
            </a:r>
            <a:r>
              <a:rPr lang="es-GT" sz="2000" b="1" dirty="0" err="1">
                <a:solidFill>
                  <a:srgbClr val="0070C0"/>
                </a:solidFill>
                <a:latin typeface="Calibri" pitchFamily="34" charset="0"/>
              </a:rPr>
              <a:t>Guatecompras</a:t>
            </a:r>
            <a:r>
              <a:rPr lang="es-GT" sz="2000" b="1" dirty="0">
                <a:solidFill>
                  <a:srgbClr val="0070C0"/>
                </a:solidFill>
                <a:latin typeface="Calibri" pitchFamily="34" charset="0"/>
              </a:rPr>
              <a:t> con los sistemas financieros (SICOIN) y de Gestión pública (SIGES)</a:t>
            </a:r>
          </a:p>
        </p:txBody>
      </p:sp>
      <p:sp>
        <p:nvSpPr>
          <p:cNvPr id="28741" name="Line 69"/>
          <p:cNvSpPr>
            <a:spLocks noChangeShapeType="1"/>
          </p:cNvSpPr>
          <p:nvPr/>
        </p:nvSpPr>
        <p:spPr bwMode="auto">
          <a:xfrm>
            <a:off x="5364163" y="4724400"/>
            <a:ext cx="647700" cy="0"/>
          </a:xfrm>
          <a:prstGeom prst="line">
            <a:avLst/>
          </a:prstGeom>
          <a:noFill/>
          <a:ln w="9525">
            <a:solidFill>
              <a:schemeClr val="tx1"/>
            </a:solidFill>
            <a:round/>
            <a:headEnd/>
            <a:tailEnd type="triangle" w="med" len="med"/>
          </a:ln>
          <a:effectLst/>
        </p:spPr>
        <p:txBody>
          <a:bodyPr/>
          <a:lstStyle/>
          <a:p>
            <a:endParaRPr lang="es-GT"/>
          </a:p>
        </p:txBody>
      </p:sp>
      <p:sp>
        <p:nvSpPr>
          <p:cNvPr id="7" name="4 Multidocumento"/>
          <p:cNvSpPr/>
          <p:nvPr/>
        </p:nvSpPr>
        <p:spPr bwMode="auto">
          <a:xfrm>
            <a:off x="6012160" y="4077072"/>
            <a:ext cx="1474364" cy="1630463"/>
          </a:xfrm>
          <a:prstGeom prst="flowChartMultidocument">
            <a:avLst/>
          </a:prstGeom>
          <a:blipFill>
            <a:blip r:embed="rId3" cstate="print"/>
            <a:tile tx="0" ty="0" sx="100000" sy="100000" flip="none" algn="tl"/>
          </a:blipFill>
          <a:ln w="9525"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fontAlgn="auto">
              <a:spcBef>
                <a:spcPts val="0"/>
              </a:spcBef>
              <a:spcAft>
                <a:spcPts val="0"/>
              </a:spcAft>
              <a:defRPr/>
            </a:pPr>
            <a:endParaRPr lang="es-GT">
              <a:latin typeface="+mn-lt"/>
            </a:endParaRPr>
          </a:p>
        </p:txBody>
      </p:sp>
      <p:pic>
        <p:nvPicPr>
          <p:cNvPr id="28745" name="Picture 73"/>
          <p:cNvPicPr>
            <a:picLocks noChangeAspect="1" noChangeArrowheads="1"/>
          </p:cNvPicPr>
          <p:nvPr/>
        </p:nvPicPr>
        <p:blipFill>
          <a:blip r:embed="rId6" cstate="print"/>
          <a:srcRect/>
          <a:stretch>
            <a:fillRect/>
          </a:stretch>
        </p:blipFill>
        <p:spPr bwMode="auto">
          <a:xfrm>
            <a:off x="5940425" y="3575050"/>
            <a:ext cx="1512888" cy="501650"/>
          </a:xfrm>
          <a:prstGeom prst="rect">
            <a:avLst/>
          </a:prstGeom>
          <a:noFill/>
        </p:spPr>
      </p:pic>
      <p:sp>
        <p:nvSpPr>
          <p:cNvPr id="8" name="3 CuadroTexto"/>
          <p:cNvSpPr txBox="1"/>
          <p:nvPr/>
        </p:nvSpPr>
        <p:spPr>
          <a:xfrm>
            <a:off x="6084168" y="4005064"/>
            <a:ext cx="1439863" cy="1463675"/>
          </a:xfrm>
          <a:prstGeom prst="rect">
            <a:avLst/>
          </a:prstGeom>
          <a:noFill/>
        </p:spPr>
        <p:txBody>
          <a:bodyPr>
            <a:spAutoFit/>
          </a:bodyPr>
          <a:lstStyle/>
          <a:p>
            <a:pPr marL="285750" indent="-285750">
              <a:buFont typeface="Arial" charset="0"/>
              <a:buChar char="•"/>
            </a:pPr>
            <a:r>
              <a:rPr lang="es-GT" sz="1000" dirty="0">
                <a:latin typeface="Calibri" pitchFamily="34" charset="0"/>
              </a:rPr>
              <a:t>Registro de </a:t>
            </a:r>
            <a:r>
              <a:rPr lang="es-GT" sz="1000" b="1" dirty="0">
                <a:latin typeface="Calibri" pitchFamily="34" charset="0"/>
              </a:rPr>
              <a:t>CUR</a:t>
            </a:r>
            <a:r>
              <a:rPr lang="es-GT" sz="1000" dirty="0">
                <a:latin typeface="Calibri" pitchFamily="34" charset="0"/>
              </a:rPr>
              <a:t> de Compromiso</a:t>
            </a:r>
          </a:p>
          <a:p>
            <a:pPr marL="285750" indent="-285750">
              <a:buFont typeface="Arial" charset="0"/>
              <a:buChar char="•"/>
            </a:pPr>
            <a:r>
              <a:rPr lang="es-GT" sz="1000" dirty="0">
                <a:latin typeface="Calibri" pitchFamily="34" charset="0"/>
              </a:rPr>
              <a:t>Asigna la Cuota Presupuestaria</a:t>
            </a:r>
          </a:p>
          <a:p>
            <a:pPr marL="285750" indent="-285750">
              <a:buFont typeface="Arial" charset="0"/>
              <a:buChar char="•"/>
            </a:pPr>
            <a:r>
              <a:rPr lang="es-GT" sz="1000" dirty="0">
                <a:latin typeface="Calibri" pitchFamily="34" charset="0"/>
              </a:rPr>
              <a:t>Aprueba CUR</a:t>
            </a:r>
          </a:p>
          <a:p>
            <a:pPr marL="285750" indent="-285750">
              <a:buFont typeface="Arial" charset="0"/>
              <a:buChar char="•"/>
            </a:pPr>
            <a:r>
              <a:rPr lang="es-GT" sz="1000" dirty="0" err="1">
                <a:latin typeface="Calibri" pitchFamily="34" charset="0"/>
              </a:rPr>
              <a:t>Acreditamiento</a:t>
            </a:r>
            <a:r>
              <a:rPr lang="es-GT" sz="1000" dirty="0">
                <a:latin typeface="Calibri" pitchFamily="34" charset="0"/>
              </a:rPr>
              <a:t> al Proveedor</a:t>
            </a:r>
          </a:p>
          <a:p>
            <a:pPr marL="285750" indent="-285750">
              <a:buFont typeface="Arial" charset="0"/>
              <a:buChar char="•"/>
            </a:pPr>
            <a:endParaRPr lang="es-GT" sz="1000" dirty="0">
              <a:latin typeface="Calibri" pitchFamily="34" charset="0"/>
            </a:endParaRPr>
          </a:p>
          <a:p>
            <a:pPr marL="285750" indent="-285750">
              <a:buFont typeface="Arial" charset="0"/>
              <a:buChar char="•"/>
            </a:pPr>
            <a:endParaRPr lang="es-GT" sz="1000" dirty="0">
              <a:latin typeface="Calibri" pitchFamily="34" charset="0"/>
            </a:endParaRPr>
          </a:p>
        </p:txBody>
      </p:sp>
      <p:sp>
        <p:nvSpPr>
          <p:cNvPr id="28754" name="Line 82"/>
          <p:cNvSpPr>
            <a:spLocks noChangeShapeType="1"/>
          </p:cNvSpPr>
          <p:nvPr/>
        </p:nvSpPr>
        <p:spPr bwMode="auto">
          <a:xfrm>
            <a:off x="3708400" y="1557338"/>
            <a:ext cx="2735263" cy="0"/>
          </a:xfrm>
          <a:prstGeom prst="line">
            <a:avLst/>
          </a:prstGeom>
          <a:noFill/>
          <a:ln w="9525">
            <a:solidFill>
              <a:schemeClr val="tx1"/>
            </a:solidFill>
            <a:round/>
            <a:headEnd/>
            <a:tailEnd type="triangle" w="med" len="med"/>
          </a:ln>
          <a:effectLst/>
        </p:spPr>
        <p:txBody>
          <a:bodyPr/>
          <a:lstStyle/>
          <a:p>
            <a:endParaRPr lang="es-GT"/>
          </a:p>
        </p:txBody>
      </p:sp>
      <p:sp>
        <p:nvSpPr>
          <p:cNvPr id="9" name="3 CuadroTexto"/>
          <p:cNvSpPr txBox="1"/>
          <p:nvPr/>
        </p:nvSpPr>
        <p:spPr>
          <a:xfrm>
            <a:off x="4429125" y="1341438"/>
            <a:ext cx="1295400" cy="396875"/>
          </a:xfrm>
          <a:prstGeom prst="rect">
            <a:avLst/>
          </a:prstGeom>
          <a:noFill/>
        </p:spPr>
        <p:txBody>
          <a:bodyPr>
            <a:spAutoFit/>
          </a:bodyPr>
          <a:lstStyle/>
          <a:p>
            <a:pPr marL="285750" indent="-285750">
              <a:buFont typeface="Arial" charset="0"/>
              <a:buNone/>
            </a:pPr>
            <a:r>
              <a:rPr lang="es-GT" sz="1000">
                <a:latin typeface="Calibri" pitchFamily="34" charset="0"/>
              </a:rPr>
              <a:t>Notificación de CDP asignado</a:t>
            </a:r>
          </a:p>
        </p:txBody>
      </p:sp>
      <p:pic>
        <p:nvPicPr>
          <p:cNvPr id="28756" name="Picture 84"/>
          <p:cNvPicPr>
            <a:picLocks noChangeAspect="1" noChangeArrowheads="1"/>
          </p:cNvPicPr>
          <p:nvPr/>
        </p:nvPicPr>
        <p:blipFill>
          <a:blip r:embed="rId7" cstate="print"/>
          <a:srcRect/>
          <a:stretch>
            <a:fillRect/>
          </a:stretch>
        </p:blipFill>
        <p:spPr bwMode="auto">
          <a:xfrm>
            <a:off x="6300788" y="3613150"/>
            <a:ext cx="1152525" cy="392113"/>
          </a:xfrm>
          <a:prstGeom prst="rect">
            <a:avLst/>
          </a:prstGeom>
          <a:noFill/>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7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7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7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87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28737"/>
                                        </p:tgtEl>
                                        <p:attrNameLst>
                                          <p:attrName>style.visibility</p:attrName>
                                        </p:attrNameLst>
                                      </p:cBhvr>
                                      <p:to>
                                        <p:strVal val="visible"/>
                                      </p:to>
                                    </p:set>
                                    <p:animEffect transition="in" filter="box(in)">
                                      <p:cBhvr>
                                        <p:cTn id="29" dur="500"/>
                                        <p:tgtEl>
                                          <p:spTgt spid="28737"/>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28736"/>
                                        </p:tgtEl>
                                        <p:attrNameLst>
                                          <p:attrName>style.visibility</p:attrName>
                                        </p:attrNameLst>
                                      </p:cBhvr>
                                      <p:to>
                                        <p:strVal val="visible"/>
                                      </p:to>
                                    </p:set>
                                    <p:animEffect transition="in" filter="box(in)">
                                      <p:cBhvr>
                                        <p:cTn id="32" dur="500"/>
                                        <p:tgtEl>
                                          <p:spTgt spid="28736"/>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8739"/>
                                        </p:tgtEl>
                                        <p:attrNameLst>
                                          <p:attrName>style.visibility</p:attrName>
                                        </p:attrNameLst>
                                      </p:cBhvr>
                                      <p:to>
                                        <p:strVal val="visible"/>
                                      </p:to>
                                    </p:set>
                                    <p:animEffect transition="in" filter="box(in)">
                                      <p:cBhvr>
                                        <p:cTn id="35" dur="500"/>
                                        <p:tgtEl>
                                          <p:spTgt spid="28739"/>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28737"/>
                                        </p:tgtEl>
                                        <p:attrNameLst>
                                          <p:attrName>style.visibility</p:attrName>
                                        </p:attrNameLst>
                                      </p:cBhvr>
                                      <p:to>
                                        <p:strVal val="visible"/>
                                      </p:to>
                                    </p:set>
                                  </p:childTnLst>
                                </p:cTn>
                              </p:par>
                              <p:par>
                                <p:cTn id="40" presetID="1" presetClass="entr" presetSubtype="0" fill="hold" grpId="1" nodeType="withEffect">
                                  <p:stCondLst>
                                    <p:cond delay="0"/>
                                  </p:stCondLst>
                                  <p:childTnLst>
                                    <p:set>
                                      <p:cBhvr>
                                        <p:cTn id="41" dur="1" fill="hold">
                                          <p:stCondLst>
                                            <p:cond delay="0"/>
                                          </p:stCondLst>
                                        </p:cTn>
                                        <p:tgtEl>
                                          <p:spTgt spid="28736"/>
                                        </p:tgtEl>
                                        <p:attrNameLst>
                                          <p:attrName>style.visibility</p:attrName>
                                        </p:attrNameLst>
                                      </p:cBhvr>
                                      <p:to>
                                        <p:strVal val="visible"/>
                                      </p:to>
                                    </p:set>
                                  </p:childTnLst>
                                </p:cTn>
                              </p:par>
                              <p:par>
                                <p:cTn id="42" presetID="1" presetClass="entr" presetSubtype="0" fill="hold" grpId="1" nodeType="withEffect">
                                  <p:stCondLst>
                                    <p:cond delay="0"/>
                                  </p:stCondLst>
                                  <p:childTnLst>
                                    <p:set>
                                      <p:cBhvr>
                                        <p:cTn id="43" dur="1" fill="hold">
                                          <p:stCondLst>
                                            <p:cond delay="0"/>
                                          </p:stCondLst>
                                        </p:cTn>
                                        <p:tgtEl>
                                          <p:spTgt spid="2873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8754"/>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8734"/>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8"/>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28756"/>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8741"/>
                                        </p:tgtEl>
                                        <p:attrNameLst>
                                          <p:attrName>style.visibility</p:attrName>
                                        </p:attrNameLst>
                                      </p:cBhvr>
                                      <p:to>
                                        <p:strVal val="visible"/>
                                      </p:to>
                                    </p:set>
                                  </p:childTnLst>
                                </p:cTn>
                              </p:par>
                              <p:par>
                                <p:cTn id="58" presetID="1" presetClass="entr" presetSubtype="0" fill="hold" grpId="1" nodeType="withEffect">
                                  <p:stCondLst>
                                    <p:cond delay="0"/>
                                  </p:stCondLst>
                                  <p:childTnLst>
                                    <p:set>
                                      <p:cBhvr>
                                        <p:cTn id="59" dur="1" fill="hold">
                                          <p:stCondLst>
                                            <p:cond delay="0"/>
                                          </p:stCondLst>
                                        </p:cTn>
                                        <p:tgtEl>
                                          <p:spTgt spid="7"/>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28756"/>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28745"/>
                                        </p:tgtEl>
                                        <p:attrNameLst>
                                          <p:attrName>style.visibility</p:attrName>
                                        </p:attrNameLst>
                                      </p:cBhvr>
                                      <p:to>
                                        <p:strVal val="visible"/>
                                      </p:to>
                                    </p:set>
                                  </p:childTnLst>
                                </p:cTn>
                              </p:par>
                              <p:par>
                                <p:cTn id="64" presetID="1" presetClass="entr" presetSubtype="0" fill="hold" grpId="1" nodeType="withEffect">
                                  <p:stCondLst>
                                    <p:cond delay="0"/>
                                  </p:stCondLst>
                                  <p:childTnLst>
                                    <p:set>
                                      <p:cBhvr>
                                        <p:cTn id="65" dur="1" fill="hold">
                                          <p:stCondLst>
                                            <p:cond delay="0"/>
                                          </p:stCondLst>
                                        </p:cTn>
                                        <p:tgtEl>
                                          <p:spTgt spid="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2" nodeType="clickEffect">
                                  <p:stCondLst>
                                    <p:cond delay="0"/>
                                  </p:stCondLst>
                                  <p:childTnLst>
                                    <p:set>
                                      <p:cBhvr>
                                        <p:cTn id="69" dur="1" fill="hold">
                                          <p:stCondLst>
                                            <p:cond delay="0"/>
                                          </p:stCondLst>
                                        </p:cTn>
                                        <p:tgtEl>
                                          <p:spTgt spid="7"/>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28745"/>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28756"/>
                                        </p:tgtEl>
                                        <p:attrNameLst>
                                          <p:attrName>style.visibility</p:attrName>
                                        </p:attrNameLst>
                                      </p:cBhvr>
                                      <p:to>
                                        <p:strVal val="visible"/>
                                      </p:to>
                                    </p:set>
                                  </p:childTnLst>
                                </p:cTn>
                              </p:par>
                              <p:par>
                                <p:cTn id="74" presetID="1" presetClass="entr" presetSubtype="0" fill="hold" grpId="2" nodeType="withEffect">
                                  <p:stCondLst>
                                    <p:cond delay="0"/>
                                  </p:stCondLst>
                                  <p:childTnLst>
                                    <p:set>
                                      <p:cBhvr>
                                        <p:cTn id="75" dur="1" fill="hold">
                                          <p:stCondLst>
                                            <p:cond delay="0"/>
                                          </p:stCondLst>
                                        </p:cTn>
                                        <p:tgtEl>
                                          <p:spTgt spid="8"/>
                                        </p:tgtEl>
                                        <p:attrNameLst>
                                          <p:attrName>style.visibility</p:attrName>
                                        </p:attrNameLst>
                                      </p:cBhvr>
                                      <p:to>
                                        <p:strVal val="visible"/>
                                      </p:to>
                                    </p:set>
                                  </p:childTnLst>
                                </p:cTn>
                              </p:par>
                              <p:par>
                                <p:cTn id="76" presetID="1" presetClass="entr" presetSubtype="0" fill="hold" grpId="1" nodeType="withEffect">
                                  <p:stCondLst>
                                    <p:cond delay="0"/>
                                  </p:stCondLst>
                                  <p:childTnLst>
                                    <p:set>
                                      <p:cBhvr>
                                        <p:cTn id="77" dur="1" fill="hold">
                                          <p:stCondLst>
                                            <p:cond delay="0"/>
                                          </p:stCondLst>
                                        </p:cTn>
                                        <p:tgtEl>
                                          <p:spTgt spid="287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2" grpId="0" animBg="1"/>
      <p:bldP spid="28729" grpId="0" animBg="1"/>
      <p:bldP spid="28730" grpId="0" animBg="1"/>
      <p:bldP spid="3" grpId="0"/>
      <p:bldP spid="28734" grpId="0" animBg="1"/>
      <p:bldP spid="28736" grpId="0" animBg="1"/>
      <p:bldP spid="28736" grpId="1" animBg="1"/>
      <p:bldP spid="28737" grpId="0" animBg="1"/>
      <p:bldP spid="28737" grpId="1" animBg="1"/>
      <p:bldP spid="28739" grpId="0" animBg="1"/>
      <p:bldP spid="28739" grpId="1" animBg="1"/>
      <p:bldP spid="28741" grpId="0" animBg="1"/>
      <p:bldP spid="28741" grpId="1" animBg="1"/>
      <p:bldP spid="7" grpId="0" animBg="1"/>
      <p:bldP spid="7" grpId="1" animBg="1"/>
      <p:bldP spid="7" grpId="2" animBg="1"/>
      <p:bldP spid="8" grpId="0"/>
      <p:bldP spid="8" grpId="1"/>
      <p:bldP spid="8" grpId="2"/>
      <p:bldP spid="28754"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115616" y="2708920"/>
            <a:ext cx="7772400" cy="1470025"/>
          </a:xfrm>
        </p:spPr>
        <p:txBody>
          <a:bodyPr/>
          <a:lstStyle/>
          <a:p>
            <a:pPr eaLnBrk="1" hangingPunct="1"/>
            <a:r>
              <a:rPr lang="es-GT" sz="4000" dirty="0" smtClean="0">
                <a:solidFill>
                  <a:srgbClr val="00B0F0"/>
                </a:solidFill>
                <a:latin typeface="Impact" pitchFamily="34" charset="0"/>
              </a:rPr>
              <a:t>GRACIAS POR SU ATENCIÓN</a:t>
            </a:r>
            <a:r>
              <a:rPr lang="es-GT" sz="4000" dirty="0" smtClean="0">
                <a:latin typeface="Impact" pitchFamily="34" charset="0"/>
              </a:rPr>
              <a:t/>
            </a:r>
            <a:br>
              <a:rPr lang="es-GT" sz="4000" dirty="0" smtClean="0">
                <a:latin typeface="Impact" pitchFamily="34" charset="0"/>
              </a:rPr>
            </a:br>
            <a:endParaRPr lang="es-GT" sz="4000" dirty="0" smtClean="0">
              <a:latin typeface="Impact"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Tema d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1745</TotalTime>
  <Words>427</Words>
  <Application>Microsoft Office PowerPoint</Application>
  <PresentationFormat>Presentación en pantalla (4:3)</PresentationFormat>
  <Paragraphs>63</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Contrataciones y Adquisiciones Públicas y Ejecución Presupuestaria </vt:lpstr>
      <vt:lpstr>Ley de Presupuesto de Ingresos y Egresos de la Nación Decreto 54-2010  Articulo No. 45 “Información Nacional del Sistema de Inversión Publica e informe de la calidad del gasto y rendición de cuentas” </vt:lpstr>
      <vt:lpstr>Diapositiva 3</vt:lpstr>
      <vt:lpstr>Decreto 56-92</vt:lpstr>
      <vt:lpstr>Decreto 54-2010</vt:lpstr>
      <vt:lpstr>Decreto 54-2010</vt:lpstr>
      <vt:lpstr>¿En qué momento se emiten los CDP?</vt:lpstr>
      <vt:lpstr>Diapositiva 8</vt:lpstr>
      <vt:lpstr>GRACIAS POR SU ATENCIÓN </vt:lpstr>
    </vt:vector>
  </TitlesOfParts>
  <Company>DCE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sgarnica</dc:creator>
  <cp:lastModifiedBy>calm</cp:lastModifiedBy>
  <cp:revision>85</cp:revision>
  <dcterms:created xsi:type="dcterms:W3CDTF">2010-12-02T20:14:24Z</dcterms:created>
  <dcterms:modified xsi:type="dcterms:W3CDTF">2011-06-27T06:47:23Z</dcterms:modified>
</cp:coreProperties>
</file>